
<file path=[Content_Types].xml><?xml version="1.0" encoding="utf-8"?>
<Types xmlns="http://schemas.openxmlformats.org/package/2006/content-types">
  <Default Extension="xml" ContentType="application/xml"/>
  <Default Extension="png" ContentType="image/png"/>
  <Default Extension="jpeg" ContentType="image/jpeg"/>
  <Default Extension="JPG" ContentType="image/.jpg"/>
  <Default Extension="rels" ContentType="application/vnd.openxmlformats-package.relationshi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01.svg" ContentType="image/svg+xml"/>
  <Override PartName="/ppt/media/image103.svg" ContentType="image/svg+xml"/>
  <Override PartName="/ppt/media/image105.svg" ContentType="image/svg+xml"/>
  <Override PartName="/ppt/media/image112.svg" ContentType="image/svg+xml"/>
  <Override PartName="/ppt/media/image114.svg" ContentType="image/svg+xml"/>
  <Override PartName="/ppt/media/image116.svg" ContentType="image/svg+xml"/>
  <Override PartName="/ppt/media/image118.svg" ContentType="image/svg+xml"/>
  <Override PartName="/ppt/media/image120.svg" ContentType="image/svg+xml"/>
  <Override PartName="/ppt/media/image122.svg" ContentType="image/svg+xml"/>
  <Override PartName="/ppt/media/image126.svg" ContentType="image/svg+xml"/>
  <Override PartName="/ppt/media/image14.svg" ContentType="image/svg+xml"/>
  <Override PartName="/ppt/media/image16.svg" ContentType="image/svg+xml"/>
  <Override PartName="/ppt/media/image18.svg" ContentType="image/svg+xml"/>
  <Override PartName="/ppt/media/image20.svg" ContentType="image/svg+xml"/>
  <Override PartName="/ppt/media/image22.svg" ContentType="image/svg+xml"/>
  <Override PartName="/ppt/media/image24.svg" ContentType="image/svg+xml"/>
  <Override PartName="/ppt/media/image26.svg" ContentType="image/svg+xml"/>
  <Override PartName="/ppt/media/image30.svg" ContentType="image/svg+xml"/>
  <Override PartName="/ppt/media/image32.svg" ContentType="image/svg+xml"/>
  <Override PartName="/ppt/media/image37.svg" ContentType="image/svg+xml"/>
  <Override PartName="/ppt/media/image39.svg" ContentType="image/svg+xml"/>
  <Override PartName="/ppt/media/image41.svg" ContentType="image/svg+xml"/>
  <Override PartName="/ppt/media/image43.svg" ContentType="image/svg+xml"/>
  <Override PartName="/ppt/media/image45.svg" ContentType="image/svg+xml"/>
  <Override PartName="/ppt/media/image47.svg" ContentType="image/svg+xml"/>
  <Override PartName="/ppt/media/image49.svg" ContentType="image/svg+xml"/>
  <Override PartName="/ppt/media/image51.svg" ContentType="image/svg+xml"/>
  <Override PartName="/ppt/media/image53.svg" ContentType="image/svg+xml"/>
  <Override PartName="/ppt/media/image55.svg" ContentType="image/svg+xml"/>
  <Override PartName="/ppt/media/image57.svg" ContentType="image/svg+xml"/>
  <Override PartName="/ppt/media/image59.svg" ContentType="image/svg+xml"/>
  <Override PartName="/ppt/media/image61.svg" ContentType="image/svg+xml"/>
  <Override PartName="/ppt/media/image63.svg" ContentType="image/svg+xml"/>
  <Override PartName="/ppt/media/image66.svg" ContentType="image/svg+xml"/>
  <Override PartName="/ppt/media/image69.svg" ContentType="image/svg+xml"/>
  <Override PartName="/ppt/media/image71.svg" ContentType="image/svg+xml"/>
  <Override PartName="/ppt/media/image73.svg" ContentType="image/svg+xml"/>
  <Override PartName="/ppt/media/image75.svg" ContentType="image/svg+xml"/>
  <Override PartName="/ppt/media/image77.svg" ContentType="image/svg+xml"/>
  <Override PartName="/ppt/media/image81.svg" ContentType="image/svg+xml"/>
  <Override PartName="/ppt/media/image84.svg" ContentType="image/svg+xml"/>
  <Override PartName="/ppt/media/image86.svg" ContentType="image/svg+xml"/>
  <Override PartName="/ppt/media/image89.svg" ContentType="image/svg+xml"/>
  <Override PartName="/ppt/media/image9.svg" ContentType="image/svg+xml"/>
  <Override PartName="/ppt/media/image91.svg" ContentType="image/svg+xml"/>
  <Override PartName="/ppt/media/image93.svg" ContentType="image/svg+xml"/>
  <Override PartName="/ppt/media/image96.svg" ContentType="image/svg+xml"/>
  <Override PartName="/ppt/media/image99.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handoutMasterIdLst>
    <p:handoutMasterId r:id="rId45"/>
  </p:handoutMasterIdLst>
  <p:sldIdLst>
    <p:sldId id="265" r:id="rId3"/>
    <p:sldId id="267" r:id="rId4"/>
    <p:sldId id="266" r:id="rId5"/>
    <p:sldId id="268" r:id="rId6"/>
    <p:sldId id="271" r:id="rId7"/>
    <p:sldId id="273" r:id="rId8"/>
    <p:sldId id="272" r:id="rId9"/>
    <p:sldId id="275" r:id="rId10"/>
    <p:sldId id="276" r:id="rId11"/>
    <p:sldId id="274" r:id="rId12"/>
    <p:sldId id="278" r:id="rId13"/>
    <p:sldId id="279" r:id="rId14"/>
    <p:sldId id="277" r:id="rId15"/>
    <p:sldId id="281" r:id="rId16"/>
    <p:sldId id="282" r:id="rId17"/>
    <p:sldId id="283" r:id="rId18"/>
    <p:sldId id="284" r:id="rId19"/>
    <p:sldId id="285" r:id="rId20"/>
    <p:sldId id="286" r:id="rId21"/>
    <p:sldId id="287" r:id="rId22"/>
    <p:sldId id="301" r:id="rId23"/>
    <p:sldId id="289" r:id="rId24"/>
    <p:sldId id="302" r:id="rId25"/>
    <p:sldId id="300" r:id="rId26"/>
    <p:sldId id="307" r:id="rId27"/>
    <p:sldId id="293" r:id="rId28"/>
    <p:sldId id="295" r:id="rId29"/>
    <p:sldId id="296" r:id="rId30"/>
    <p:sldId id="291" r:id="rId31"/>
    <p:sldId id="309" r:id="rId32"/>
    <p:sldId id="298" r:id="rId33"/>
    <p:sldId id="299" r:id="rId34"/>
    <p:sldId id="319" r:id="rId35"/>
    <p:sldId id="320" r:id="rId36"/>
    <p:sldId id="321" r:id="rId37"/>
    <p:sldId id="322" r:id="rId38"/>
    <p:sldId id="313" r:id="rId39"/>
    <p:sldId id="311" r:id="rId40"/>
    <p:sldId id="312" r:id="rId41"/>
    <p:sldId id="316" r:id="rId42"/>
    <p:sldId id="318" r:id="rId43"/>
    <p:sldId id="310" r:id="rId44"/>
  </p:sldIdLst>
  <p:sldSz cx="243236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pages" id="{BFCBCA8E-00E3-4C42-BA12-BB50E93E9671}">
          <p14:sldIdLst>
            <p14:sldId id="265"/>
          </p14:sldIdLst>
        </p14:section>
        <p14:section name="Internal pages" id="{7441D39D-2AAE-4B9F-AA88-0EFA3D61CE2F}">
          <p14:sldIdLst>
            <p14:sldId id="267"/>
            <p14:sldId id="266"/>
            <p14:sldId id="268"/>
            <p14:sldId id="271"/>
            <p14:sldId id="273"/>
            <p14:sldId id="272"/>
            <p14:sldId id="275"/>
            <p14:sldId id="276"/>
            <p14:sldId id="274"/>
            <p14:sldId id="278"/>
            <p14:sldId id="279"/>
            <p14:sldId id="277"/>
            <p14:sldId id="281"/>
            <p14:sldId id="282"/>
            <p14:sldId id="283"/>
            <p14:sldId id="284"/>
            <p14:sldId id="285"/>
            <p14:sldId id="286"/>
            <p14:sldId id="287"/>
            <p14:sldId id="301"/>
            <p14:sldId id="289"/>
            <p14:sldId id="302"/>
            <p14:sldId id="300"/>
            <p14:sldId id="307"/>
            <p14:sldId id="293"/>
            <p14:sldId id="295"/>
            <p14:sldId id="296"/>
            <p14:sldId id="291"/>
            <p14:sldId id="309"/>
            <p14:sldId id="298"/>
            <p14:sldId id="299"/>
            <p14:sldId id="319"/>
            <p14:sldId id="320"/>
            <p14:sldId id="321"/>
            <p14:sldId id="322"/>
            <p14:sldId id="313"/>
            <p14:sldId id="311"/>
            <p14:sldId id="312"/>
            <p14:sldId id="316"/>
            <p14:sldId id="318"/>
            <p14:sldId id="310"/>
          </p14:sldIdLst>
        </p14:section>
      </p14:sectionLst>
    </p:ext>
    <p:ext uri="{EFAFB233-063F-42B5-8137-9DF3F51BA10A}">
      <p15:sldGuideLst xmlns:p15="http://schemas.microsoft.com/office/powerpoint/2012/main">
        <p15:guide id="1" orient="horz" pos="4297" userDrawn="1">
          <p15:clr>
            <a:srgbClr val="A4A3A4"/>
          </p15:clr>
        </p15:guide>
        <p15:guide id="2" pos="763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25C"/>
    <a:srgbClr val="1A53EA"/>
    <a:srgbClr val="000000"/>
    <a:srgbClr val="18B8A6"/>
    <a:srgbClr val="FFCC02"/>
    <a:srgbClr val="FF5C55"/>
    <a:srgbClr val="903F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13" autoAdjust="0"/>
    <p:restoredTop sz="94660"/>
  </p:normalViewPr>
  <p:slideViewPr>
    <p:cSldViewPr snapToGrid="0" showGuides="1">
      <p:cViewPr varScale="1">
        <p:scale>
          <a:sx n="63" d="100"/>
          <a:sy n="63" d="100"/>
        </p:scale>
        <p:origin x="216" y="248"/>
      </p:cViewPr>
      <p:guideLst>
        <p:guide orient="horz" pos="4297"/>
        <p:guide pos="7637"/>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97" d="100"/>
          <a:sy n="97" d="100"/>
        </p:scale>
        <p:origin x="3976" y="20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1" Type="http://schemas.openxmlformats.org/officeDocument/2006/relationships/customXml" Target="../customXml/item3.xml"/><Relationship Id="rId50" Type="http://schemas.openxmlformats.org/officeDocument/2006/relationships/customXml" Target="../customXml/item2.xml"/><Relationship Id="rId5" Type="http://schemas.openxmlformats.org/officeDocument/2006/relationships/slide" Target="slides/slide3.xml"/><Relationship Id="rId49" Type="http://schemas.openxmlformats.org/officeDocument/2006/relationships/customXml" Target="../customXml/item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handoutMaster" Target="handoutMasters/handoutMaster1.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FEE7CE-91A1-447B-B52A-4F48D03ABEFF}" type="datetimeFigureOut">
              <a:rPr lang="en-GB" smtClean="0"/>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78BA9C-0A60-486D-9733-3D29183FE04B}" type="slidenum">
              <a:rPr lang="en-GB" smtClean="0"/>
            </a:fld>
            <a:endParaRPr lang="en-GB"/>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5" name="Picture 14"/>
          <p:cNvPicPr>
            <a:picLocks noChangeAspect="1"/>
          </p:cNvPicPr>
          <p:nvPr userDrawn="1"/>
        </p:nvPicPr>
        <p:blipFill>
          <a:blip r:embed="rId2"/>
          <a:stretch>
            <a:fillRect/>
          </a:stretch>
        </p:blipFill>
        <p:spPr>
          <a:xfrm rot="20684484">
            <a:off x="4621162" y="-11545596"/>
            <a:ext cx="29501091" cy="20855958"/>
          </a:xfrm>
          <a:prstGeom prst="rect">
            <a:avLst/>
          </a:prstGeom>
        </p:spPr>
      </p:pic>
      <p:pic>
        <p:nvPicPr>
          <p:cNvPr id="14" name="Picture 13"/>
          <p:cNvPicPr>
            <a:picLocks noChangeAspect="1"/>
          </p:cNvPicPr>
          <p:nvPr userDrawn="1"/>
        </p:nvPicPr>
        <p:blipFill>
          <a:blip r:embed="rId2"/>
          <a:stretch>
            <a:fillRect/>
          </a:stretch>
        </p:blipFill>
        <p:spPr>
          <a:xfrm rot="2703400">
            <a:off x="-14005632" y="-2260293"/>
            <a:ext cx="29501091" cy="20855958"/>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FFCC02"/>
                </a:solidFill>
                <a:latin typeface="Arial" panose="020B0604020202020204" pitchFamily="34" charset="0"/>
                <a:cs typeface="Arial" panose="020B0604020202020204" pitchFamily="34" charset="0"/>
              </a:defRPr>
            </a:lvl1pPr>
          </a:lstStyle>
          <a:p>
            <a:r>
              <a:rPr lang="en-US" dirty="0"/>
              <a:t>Click to edit Master title style</a:t>
            </a:r>
            <a:endParaRPr lang="en-US" dirty="0"/>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1860" indent="0" algn="ctr">
              <a:buNone/>
              <a:defRPr sz="3990"/>
            </a:lvl2pPr>
            <a:lvl3pPr marL="1824355" indent="0" algn="ctr">
              <a:buNone/>
              <a:defRPr sz="3590"/>
            </a:lvl3pPr>
            <a:lvl4pPr marL="2736215" indent="0" algn="ctr">
              <a:buNone/>
              <a:defRPr sz="3190"/>
            </a:lvl4pPr>
            <a:lvl5pPr marL="3648710" indent="0" algn="ctr">
              <a:buNone/>
              <a:defRPr sz="3190"/>
            </a:lvl5pPr>
            <a:lvl6pPr marL="4560570" indent="0" algn="ctr">
              <a:buNone/>
              <a:defRPr sz="3190"/>
            </a:lvl6pPr>
            <a:lvl7pPr marL="5473065" indent="0" algn="ctr">
              <a:buNone/>
              <a:defRPr sz="3190"/>
            </a:lvl7pPr>
            <a:lvl8pPr marL="6384925" indent="0" algn="ctr">
              <a:buNone/>
              <a:defRPr sz="3190"/>
            </a:lvl8pPr>
            <a:lvl9pPr marL="7297420" indent="0" algn="ctr">
              <a:buNone/>
              <a:defRPr sz="3190"/>
            </a:lvl9pPr>
          </a:lstStyle>
          <a:p>
            <a:r>
              <a:rPr lang="en-US" dirty="0"/>
              <a:t>Click to edit subtitle</a:t>
            </a:r>
            <a:endParaRPr lang="en-US" dirty="0"/>
          </a:p>
        </p:txBody>
      </p:sp>
      <p:pic>
        <p:nvPicPr>
          <p:cNvPr id="9" name="Picture 8"/>
          <p:cNvPicPr>
            <a:picLocks noChangeAspect="1"/>
          </p:cNvPicPr>
          <p:nvPr userDrawn="1"/>
        </p:nvPicPr>
        <p:blipFill rotWithShape="1">
          <a:blip r:embed="rId3" cstate="email"/>
          <a:srcRect l="8987" t="11124" r="11648" b="9885"/>
          <a:stretch>
            <a:fillRect/>
          </a:stretch>
        </p:blipFill>
        <p:spPr>
          <a:xfrm>
            <a:off x="344177" y="12052974"/>
            <a:ext cx="2052580" cy="1543540"/>
          </a:xfrm>
          <a:prstGeom prst="rect">
            <a:avLst/>
          </a:prstGeom>
        </p:spPr>
      </p:pic>
      <p:pic>
        <p:nvPicPr>
          <p:cNvPr id="10" name="Picture 9"/>
          <p:cNvPicPr>
            <a:picLocks noChangeAspect="1"/>
          </p:cNvPicPr>
          <p:nvPr userDrawn="1"/>
        </p:nvPicPr>
        <p:blipFill>
          <a:blip r:embed="rId4"/>
          <a:stretch>
            <a:fillRect/>
          </a:stretch>
        </p:blipFill>
        <p:spPr>
          <a:xfrm>
            <a:off x="344177" y="-257544"/>
            <a:ext cx="4028040" cy="241957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2"/>
        </a:solidFill>
        <a:effectLst/>
      </p:bgPr>
    </p:bg>
    <p:spTree>
      <p:nvGrpSpPr>
        <p:cNvPr id="1" name=""/>
        <p:cNvGrpSpPr/>
        <p:nvPr/>
      </p:nvGrpSpPr>
      <p:grpSpPr>
        <a:xfrm>
          <a:off x="0" y="0"/>
          <a:ext cx="0" cy="0"/>
          <a:chOff x="0" y="0"/>
          <a:chExt cx="0" cy="0"/>
        </a:xfrm>
      </p:grpSpPr>
      <p:sp>
        <p:nvSpPr>
          <p:cNvPr id="3" name="Rectangle 2"/>
          <p:cNvSpPr/>
          <p:nvPr userDrawn="1"/>
        </p:nvSpPr>
        <p:spPr>
          <a:xfrm>
            <a:off x="12161838" y="0"/>
            <a:ext cx="12161838" cy="1371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452283" y="4143044"/>
            <a:ext cx="9640834" cy="4323012"/>
          </a:xfrm>
          <a:noFill/>
        </p:spPr>
        <p:txBody>
          <a:bodyPr>
            <a:noAutofit/>
          </a:bodyPr>
          <a:lstStyle>
            <a:lvl1pPr>
              <a:defRPr sz="9600" b="1">
                <a:solidFill>
                  <a:schemeClr val="accent6"/>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endParaRPr lang="en-US" dirty="0"/>
          </a:p>
        </p:txBody>
      </p:sp>
      <p:pic>
        <p:nvPicPr>
          <p:cNvPr id="4" name="Picture 3"/>
          <p:cNvPicPr>
            <a:picLocks noChangeAspect="1"/>
          </p:cNvPicPr>
          <p:nvPr userDrawn="1"/>
        </p:nvPicPr>
        <p:blipFill rotWithShape="1">
          <a:blip r:embed="rId2" cstate="email"/>
          <a:srcRect l="8987" t="11124" r="11648" b="9885"/>
          <a:stretch>
            <a:fillRect/>
          </a:stretch>
        </p:blipFill>
        <p:spPr>
          <a:xfrm>
            <a:off x="22094950" y="12080558"/>
            <a:ext cx="1497149" cy="1125857"/>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Title 1"/>
          <p:cNvSpPr>
            <a:spLocks noGrp="1"/>
          </p:cNvSpPr>
          <p:nvPr>
            <p:ph type="title"/>
          </p:nvPr>
        </p:nvSpPr>
        <p:spPr>
          <a:xfrm>
            <a:off x="1672253" y="8042707"/>
            <a:ext cx="10337562" cy="3037669"/>
          </a:xfrm>
        </p:spPr>
        <p:txBody>
          <a:bodyPr>
            <a:noAutofit/>
          </a:bodyPr>
          <a:lstStyle>
            <a:lvl1pPr>
              <a:defRPr sz="9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endParaRPr lang="en-US" dirty="0"/>
          </a:p>
        </p:txBody>
      </p:sp>
      <p:sp>
        <p:nvSpPr>
          <p:cNvPr id="12" name="Content Placeholder 2"/>
          <p:cNvSpPr>
            <a:spLocks noGrp="1"/>
          </p:cNvSpPr>
          <p:nvPr>
            <p:ph sz="half" idx="1"/>
          </p:nvPr>
        </p:nvSpPr>
        <p:spPr>
          <a:xfrm>
            <a:off x="1672253" y="730252"/>
            <a:ext cx="10337562" cy="7084092"/>
          </a:xfrm>
        </p:spPr>
        <p:txBody>
          <a:bodyPr>
            <a:normAutofit/>
          </a:bodyPr>
          <a:lstStyle>
            <a:lvl1pPr marL="0" indent="0">
              <a:lnSpc>
                <a:spcPct val="100000"/>
              </a:lnSpc>
              <a:buNone/>
              <a:defRPr sz="66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stretch>
            <a:fillRect/>
          </a:stretch>
        </p:blipFill>
        <p:spPr>
          <a:xfrm>
            <a:off x="-2874056" y="-3342595"/>
            <a:ext cx="21450300" cy="7534275"/>
          </a:xfrm>
          <a:prstGeom prst="rect">
            <a:avLst/>
          </a:prstGeom>
        </p:spPr>
      </p:pic>
      <p:sp>
        <p:nvSpPr>
          <p:cNvPr id="9" name="Content Placeholder 2"/>
          <p:cNvSpPr>
            <a:spLocks noGrp="1"/>
          </p:cNvSpPr>
          <p:nvPr>
            <p:ph sz="half" idx="1"/>
          </p:nvPr>
        </p:nvSpPr>
        <p:spPr>
          <a:xfrm>
            <a:off x="12530752" y="3717472"/>
            <a:ext cx="10119697" cy="7795932"/>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
        <p:nvSpPr>
          <p:cNvPr id="8" name="Title 1"/>
          <p:cNvSpPr>
            <a:spLocks noGrp="1"/>
          </p:cNvSpPr>
          <p:nvPr>
            <p:ph type="title"/>
          </p:nvPr>
        </p:nvSpPr>
        <p:spPr>
          <a:xfrm>
            <a:off x="4735286" y="1154794"/>
            <a:ext cx="17915163" cy="1803399"/>
          </a:xfrm>
        </p:spPr>
        <p:txBody>
          <a:bodyPr>
            <a:noAutofit/>
          </a:bodyPr>
          <a:lstStyle>
            <a:lvl1pPr>
              <a:defRPr sz="6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endParaRPr lang="en-US" dirty="0"/>
          </a:p>
        </p:txBody>
      </p:sp>
      <p:sp>
        <p:nvSpPr>
          <p:cNvPr id="14" name="Content Placeholder 2"/>
          <p:cNvSpPr>
            <a:spLocks noGrp="1"/>
          </p:cNvSpPr>
          <p:nvPr>
            <p:ph sz="half" idx="10"/>
          </p:nvPr>
        </p:nvSpPr>
        <p:spPr>
          <a:xfrm>
            <a:off x="1824653" y="3714751"/>
            <a:ext cx="10119697" cy="7795932"/>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stretch>
            <a:fillRect/>
          </a:stretch>
        </p:blipFill>
        <p:spPr>
          <a:xfrm>
            <a:off x="-2874056" y="-3342595"/>
            <a:ext cx="21450300" cy="7534275"/>
          </a:xfrm>
          <a:prstGeom prst="rect">
            <a:avLst/>
          </a:prstGeom>
        </p:spPr>
      </p:pic>
      <p:sp>
        <p:nvSpPr>
          <p:cNvPr id="8" name="Title 1"/>
          <p:cNvSpPr>
            <a:spLocks noGrp="1"/>
          </p:cNvSpPr>
          <p:nvPr>
            <p:ph type="title"/>
          </p:nvPr>
        </p:nvSpPr>
        <p:spPr>
          <a:xfrm>
            <a:off x="4735286" y="1154794"/>
            <a:ext cx="17915163" cy="1803399"/>
          </a:xfrm>
        </p:spPr>
        <p:txBody>
          <a:bodyPr>
            <a:noAutofit/>
          </a:bodyPr>
          <a:lstStyle>
            <a:lvl1pPr>
              <a:defRPr sz="6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endParaRPr lang="en-US" dirty="0"/>
          </a:p>
        </p:txBody>
      </p:sp>
      <p:sp>
        <p:nvSpPr>
          <p:cNvPr id="9" name="Content Placeholder 2"/>
          <p:cNvSpPr>
            <a:spLocks noGrp="1"/>
          </p:cNvSpPr>
          <p:nvPr>
            <p:ph sz="half" idx="1"/>
          </p:nvPr>
        </p:nvSpPr>
        <p:spPr>
          <a:xfrm>
            <a:off x="1672253" y="3562351"/>
            <a:ext cx="6622661" cy="7869040"/>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
        <p:nvSpPr>
          <p:cNvPr id="15" name="Content Placeholder 2"/>
          <p:cNvSpPr>
            <a:spLocks noGrp="1"/>
          </p:cNvSpPr>
          <p:nvPr>
            <p:ph sz="half" idx="10"/>
          </p:nvPr>
        </p:nvSpPr>
        <p:spPr>
          <a:xfrm>
            <a:off x="8850037" y="3534067"/>
            <a:ext cx="6622661" cy="7869040"/>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
        <p:nvSpPr>
          <p:cNvPr id="16" name="Content Placeholder 2"/>
          <p:cNvSpPr>
            <a:spLocks noGrp="1"/>
          </p:cNvSpPr>
          <p:nvPr>
            <p:ph sz="half" idx="11"/>
          </p:nvPr>
        </p:nvSpPr>
        <p:spPr>
          <a:xfrm>
            <a:off x="16027788" y="3556628"/>
            <a:ext cx="6622661" cy="7869040"/>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stretch>
            <a:fillRect/>
          </a:stretch>
        </p:blipFill>
        <p:spPr>
          <a:xfrm>
            <a:off x="-2874056" y="-3342595"/>
            <a:ext cx="21450300" cy="7534275"/>
          </a:xfrm>
          <a:prstGeom prst="rect">
            <a:avLst/>
          </a:prstGeom>
        </p:spPr>
      </p:pic>
      <p:sp>
        <p:nvSpPr>
          <p:cNvPr id="8" name="Title 1"/>
          <p:cNvSpPr>
            <a:spLocks noGrp="1"/>
          </p:cNvSpPr>
          <p:nvPr>
            <p:ph type="title"/>
          </p:nvPr>
        </p:nvSpPr>
        <p:spPr>
          <a:xfrm>
            <a:off x="4735286" y="1154794"/>
            <a:ext cx="17915163" cy="1803399"/>
          </a:xfrm>
        </p:spPr>
        <p:txBody>
          <a:bodyPr>
            <a:noAutofit/>
          </a:bodyPr>
          <a:lstStyle>
            <a:lvl1pPr>
              <a:defRPr sz="6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endParaRPr lang="en-US" dirty="0"/>
          </a:p>
        </p:txBody>
      </p:sp>
      <p:sp>
        <p:nvSpPr>
          <p:cNvPr id="9" name="Content Placeholder 2"/>
          <p:cNvSpPr>
            <a:spLocks noGrp="1"/>
          </p:cNvSpPr>
          <p:nvPr>
            <p:ph sz="half" idx="1"/>
          </p:nvPr>
        </p:nvSpPr>
        <p:spPr>
          <a:xfrm>
            <a:off x="1672253" y="6270170"/>
            <a:ext cx="9692433" cy="5025359"/>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
        <p:nvSpPr>
          <p:cNvPr id="22" name="Content Placeholder 2"/>
          <p:cNvSpPr>
            <a:spLocks noGrp="1"/>
          </p:cNvSpPr>
          <p:nvPr>
            <p:ph sz="half" idx="14"/>
          </p:nvPr>
        </p:nvSpPr>
        <p:spPr>
          <a:xfrm>
            <a:off x="1672252" y="3951451"/>
            <a:ext cx="9692433" cy="1861520"/>
          </a:xfrm>
        </p:spPr>
        <p:txBody>
          <a:bodyPr>
            <a:normAutofit/>
          </a:bodyPr>
          <a:lstStyle>
            <a:lvl1pPr marL="0" indent="0">
              <a:buFont typeface="Arial" panose="020B0604020202020204" pitchFamily="34" charset="0"/>
              <a:buNone/>
              <a:defRPr sz="54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
        <p:nvSpPr>
          <p:cNvPr id="24" name="Content Placeholder 2"/>
          <p:cNvSpPr>
            <a:spLocks noGrp="1"/>
          </p:cNvSpPr>
          <p:nvPr>
            <p:ph sz="half" idx="15"/>
          </p:nvPr>
        </p:nvSpPr>
        <p:spPr>
          <a:xfrm>
            <a:off x="12246430" y="6241886"/>
            <a:ext cx="10404020" cy="5025359"/>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
        <p:nvSpPr>
          <p:cNvPr id="25" name="Content Placeholder 2"/>
          <p:cNvSpPr>
            <a:spLocks noGrp="1"/>
          </p:cNvSpPr>
          <p:nvPr>
            <p:ph sz="half" idx="16"/>
          </p:nvPr>
        </p:nvSpPr>
        <p:spPr>
          <a:xfrm>
            <a:off x="12246429" y="3923167"/>
            <a:ext cx="10404020" cy="1861520"/>
          </a:xfrm>
        </p:spPr>
        <p:txBody>
          <a:bodyPr>
            <a:normAutofit/>
          </a:bodyPr>
          <a:lstStyle>
            <a:lvl1pPr marL="0" indent="0">
              <a:buFont typeface="Arial" panose="020B0604020202020204" pitchFamily="34" charset="0"/>
              <a:buNone/>
              <a:defRPr sz="54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3" name="Picture Placeholder 2"/>
          <p:cNvSpPr>
            <a:spLocks noGrp="1"/>
          </p:cNvSpPr>
          <p:nvPr>
            <p:ph type="pic" sz="quarter" idx="11"/>
          </p:nvPr>
        </p:nvSpPr>
        <p:spPr>
          <a:xfrm>
            <a:off x="19763872" y="13538"/>
            <a:ext cx="4555791" cy="4554284"/>
          </a:xfrm>
          <a:ln>
            <a:noFill/>
          </a:ln>
        </p:spPr>
      </p:sp>
      <p:sp>
        <p:nvSpPr>
          <p:cNvPr id="27" name="Picture Placeholder 2"/>
          <p:cNvSpPr>
            <a:spLocks noGrp="1"/>
          </p:cNvSpPr>
          <p:nvPr>
            <p:ph type="pic" sz="quarter" idx="15"/>
          </p:nvPr>
        </p:nvSpPr>
        <p:spPr>
          <a:xfrm>
            <a:off x="15200062" y="4567820"/>
            <a:ext cx="4567822" cy="4605423"/>
          </a:xfrm>
          <a:ln>
            <a:noFill/>
          </a:ln>
        </p:spPr>
      </p:sp>
      <p:sp>
        <p:nvSpPr>
          <p:cNvPr id="29" name="Title 1"/>
          <p:cNvSpPr>
            <a:spLocks noGrp="1"/>
          </p:cNvSpPr>
          <p:nvPr>
            <p:ph type="title"/>
          </p:nvPr>
        </p:nvSpPr>
        <p:spPr>
          <a:xfrm>
            <a:off x="1672252" y="730251"/>
            <a:ext cx="11875305" cy="1242928"/>
          </a:xfrm>
        </p:spPr>
        <p:txBody>
          <a:bodyPr>
            <a:noAutofit/>
          </a:bodyPr>
          <a:lstStyle>
            <a:lvl1pPr>
              <a:defRPr sz="6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endParaRPr lang="en-US" dirty="0"/>
          </a:p>
        </p:txBody>
      </p:sp>
      <p:sp>
        <p:nvSpPr>
          <p:cNvPr id="30" name="Content Placeholder 2"/>
          <p:cNvSpPr>
            <a:spLocks noGrp="1"/>
          </p:cNvSpPr>
          <p:nvPr>
            <p:ph sz="half" idx="1"/>
          </p:nvPr>
        </p:nvSpPr>
        <p:spPr>
          <a:xfrm>
            <a:off x="1672252" y="2358190"/>
            <a:ext cx="11875305" cy="9044916"/>
          </a:xfrm>
        </p:spPr>
        <p:txBody>
          <a:bodyPr>
            <a:normAutofit/>
          </a:bodyPr>
          <a:lstStyle>
            <a:lvl1pPr marL="0" indent="0">
              <a:lnSpc>
                <a:spcPct val="100000"/>
              </a:lnSpc>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
        <p:nvSpPr>
          <p:cNvPr id="31" name="Rectangle 30"/>
          <p:cNvSpPr/>
          <p:nvPr userDrawn="1"/>
        </p:nvSpPr>
        <p:spPr>
          <a:xfrm>
            <a:off x="19755853" y="4567821"/>
            <a:ext cx="4567822" cy="4605423"/>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2" name="Rectangle 31"/>
          <p:cNvSpPr/>
          <p:nvPr userDrawn="1"/>
        </p:nvSpPr>
        <p:spPr>
          <a:xfrm>
            <a:off x="15188031" y="9173245"/>
            <a:ext cx="4591884" cy="4567822"/>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3" name="Rectangle 32"/>
          <p:cNvSpPr/>
          <p:nvPr userDrawn="1"/>
        </p:nvSpPr>
        <p:spPr>
          <a:xfrm>
            <a:off x="15188031" y="13538"/>
            <a:ext cx="4575842" cy="4554283"/>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4" name="Rectangle 33"/>
          <p:cNvSpPr/>
          <p:nvPr userDrawn="1"/>
        </p:nvSpPr>
        <p:spPr>
          <a:xfrm>
            <a:off x="19755854" y="9173245"/>
            <a:ext cx="4563810" cy="4567822"/>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7" name="Content Placeholder 2"/>
          <p:cNvSpPr>
            <a:spLocks noGrp="1"/>
          </p:cNvSpPr>
          <p:nvPr>
            <p:ph sz="half" idx="16"/>
          </p:nvPr>
        </p:nvSpPr>
        <p:spPr>
          <a:xfrm>
            <a:off x="15543097" y="508860"/>
            <a:ext cx="3857691" cy="3563639"/>
          </a:xfrm>
        </p:spPr>
        <p:txBody>
          <a:bodyPr>
            <a:normAutofit/>
          </a:bodyPr>
          <a:lstStyle>
            <a:lvl1pPr marL="0" indent="0">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
        <p:nvSpPr>
          <p:cNvPr id="38" name="Content Placeholder 2"/>
          <p:cNvSpPr>
            <a:spLocks noGrp="1"/>
          </p:cNvSpPr>
          <p:nvPr>
            <p:ph sz="half" idx="17"/>
          </p:nvPr>
        </p:nvSpPr>
        <p:spPr>
          <a:xfrm>
            <a:off x="20134982" y="5121370"/>
            <a:ext cx="3857691" cy="3563639"/>
          </a:xfrm>
        </p:spPr>
        <p:txBody>
          <a:bodyPr>
            <a:normAutofit/>
          </a:bodyPr>
          <a:lstStyle>
            <a:lvl1pPr marL="0" indent="0">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
        <p:nvSpPr>
          <p:cNvPr id="39" name="Content Placeholder 2"/>
          <p:cNvSpPr>
            <a:spLocks noGrp="1"/>
          </p:cNvSpPr>
          <p:nvPr>
            <p:ph sz="half" idx="18"/>
          </p:nvPr>
        </p:nvSpPr>
        <p:spPr>
          <a:xfrm>
            <a:off x="15543096" y="9675336"/>
            <a:ext cx="3857691" cy="3563639"/>
          </a:xfrm>
        </p:spPr>
        <p:txBody>
          <a:bodyPr>
            <a:normAutofit/>
          </a:bodyPr>
          <a:lstStyle>
            <a:lvl1pPr marL="0" indent="0">
              <a:buNone/>
              <a:defRPr sz="48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pic>
        <p:nvPicPr>
          <p:cNvPr id="3" name="Picture 2"/>
          <p:cNvPicPr>
            <a:picLocks noChangeAspect="1"/>
          </p:cNvPicPr>
          <p:nvPr userDrawn="1"/>
        </p:nvPicPr>
        <p:blipFill rotWithShape="1">
          <a:blip r:embed="rId2" cstate="email"/>
          <a:srcRect l="8987" t="11124" r="11648" b="9885"/>
          <a:stretch>
            <a:fillRect/>
          </a:stretch>
        </p:blipFill>
        <p:spPr>
          <a:xfrm>
            <a:off x="22094950" y="12080558"/>
            <a:ext cx="1497149" cy="1125857"/>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4" name="Title 1"/>
          <p:cNvSpPr>
            <a:spLocks noGrp="1"/>
          </p:cNvSpPr>
          <p:nvPr>
            <p:ph type="title"/>
          </p:nvPr>
        </p:nvSpPr>
        <p:spPr>
          <a:xfrm>
            <a:off x="1672253" y="730251"/>
            <a:ext cx="7863634" cy="2568120"/>
          </a:xfrm>
        </p:spPr>
        <p:txBody>
          <a:bodyPr>
            <a:noAutofit/>
          </a:bodyPr>
          <a:lstStyle>
            <a:lvl1pPr>
              <a:defRPr sz="6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endParaRPr lang="en-US" dirty="0"/>
          </a:p>
        </p:txBody>
      </p:sp>
      <p:sp>
        <p:nvSpPr>
          <p:cNvPr id="15" name="Content Placeholder 2"/>
          <p:cNvSpPr>
            <a:spLocks noGrp="1"/>
          </p:cNvSpPr>
          <p:nvPr>
            <p:ph sz="half" idx="1"/>
          </p:nvPr>
        </p:nvSpPr>
        <p:spPr>
          <a:xfrm>
            <a:off x="1672252" y="3788229"/>
            <a:ext cx="7863635" cy="7587984"/>
          </a:xfrm>
        </p:spPr>
        <p:txBody>
          <a:bodyPr>
            <a:normAutofit/>
          </a:bodyPr>
          <a:lstStyle>
            <a:lvl1pPr marL="0" indent="0">
              <a:lnSpc>
                <a:spcPct val="100000"/>
              </a:lnSpc>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sp>
        <p:nvSpPr>
          <p:cNvPr id="10" name="Picture Placeholder 2"/>
          <p:cNvSpPr>
            <a:spLocks noGrp="1"/>
          </p:cNvSpPr>
          <p:nvPr>
            <p:ph type="pic" sz="quarter" idx="15"/>
          </p:nvPr>
        </p:nvSpPr>
        <p:spPr>
          <a:xfrm>
            <a:off x="17469483" y="4178"/>
            <a:ext cx="6853823" cy="6853823"/>
          </a:xfrm>
        </p:spPr>
      </p:sp>
      <p:sp>
        <p:nvSpPr>
          <p:cNvPr id="11" name="Picture Placeholder 2"/>
          <p:cNvSpPr>
            <a:spLocks noGrp="1"/>
          </p:cNvSpPr>
          <p:nvPr>
            <p:ph type="pic" sz="quarter" idx="16"/>
          </p:nvPr>
        </p:nvSpPr>
        <p:spPr>
          <a:xfrm>
            <a:off x="10570878" y="6870533"/>
            <a:ext cx="6853823" cy="6853823"/>
          </a:xfrm>
        </p:spPr>
      </p:sp>
      <p:sp>
        <p:nvSpPr>
          <p:cNvPr id="16" name="Rectangle 15"/>
          <p:cNvSpPr/>
          <p:nvPr userDrawn="1"/>
        </p:nvSpPr>
        <p:spPr>
          <a:xfrm>
            <a:off x="17469852" y="6863223"/>
            <a:ext cx="6853823" cy="6862177"/>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7" name="Rectangle 16"/>
          <p:cNvSpPr/>
          <p:nvPr userDrawn="1"/>
        </p:nvSpPr>
        <p:spPr>
          <a:xfrm>
            <a:off x="10573599" y="-16710"/>
            <a:ext cx="6853823" cy="6862177"/>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0" name="Content Placeholder 2"/>
          <p:cNvSpPr>
            <a:spLocks noGrp="1"/>
          </p:cNvSpPr>
          <p:nvPr>
            <p:ph sz="half" idx="18"/>
          </p:nvPr>
        </p:nvSpPr>
        <p:spPr>
          <a:xfrm>
            <a:off x="11306119" y="857457"/>
            <a:ext cx="5388044" cy="5390289"/>
          </a:xfrm>
        </p:spPr>
        <p:txBody>
          <a:bodyPr>
            <a:normAutofit/>
          </a:bodyPr>
          <a:lstStyle>
            <a:lvl1pPr marL="0" indent="0">
              <a:buNone/>
              <a:defRPr sz="48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pic>
        <p:nvPicPr>
          <p:cNvPr id="3" name="Picture 2"/>
          <p:cNvPicPr>
            <a:picLocks noChangeAspect="1"/>
          </p:cNvPicPr>
          <p:nvPr userDrawn="1"/>
        </p:nvPicPr>
        <p:blipFill rotWithShape="1">
          <a:blip r:embed="rId2" cstate="email"/>
          <a:srcRect l="8987" t="11124" r="11648" b="9885"/>
          <a:stretch>
            <a:fillRect/>
          </a:stretch>
        </p:blipFill>
        <p:spPr>
          <a:xfrm>
            <a:off x="22094950" y="12080558"/>
            <a:ext cx="1497149" cy="1125857"/>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Picture Placeholder 2"/>
          <p:cNvSpPr>
            <a:spLocks noGrp="1"/>
          </p:cNvSpPr>
          <p:nvPr>
            <p:ph type="pic" sz="quarter" idx="11"/>
          </p:nvPr>
        </p:nvSpPr>
        <p:spPr>
          <a:xfrm>
            <a:off x="19755853" y="0"/>
            <a:ext cx="4567822" cy="4567822"/>
          </a:xfrm>
          <a:ln>
            <a:noFill/>
          </a:ln>
        </p:spPr>
      </p:sp>
      <p:sp>
        <p:nvSpPr>
          <p:cNvPr id="9" name="Picture Placeholder 2"/>
          <p:cNvSpPr>
            <a:spLocks noGrp="1"/>
          </p:cNvSpPr>
          <p:nvPr>
            <p:ph type="pic" sz="quarter" idx="12"/>
          </p:nvPr>
        </p:nvSpPr>
        <p:spPr>
          <a:xfrm>
            <a:off x="19755853" y="4567822"/>
            <a:ext cx="4567822" cy="4567822"/>
          </a:xfrm>
        </p:spPr>
      </p:sp>
      <p:sp>
        <p:nvSpPr>
          <p:cNvPr id="10" name="Picture Placeholder 2"/>
          <p:cNvSpPr>
            <a:spLocks noGrp="1"/>
          </p:cNvSpPr>
          <p:nvPr>
            <p:ph type="pic" sz="quarter" idx="13"/>
          </p:nvPr>
        </p:nvSpPr>
        <p:spPr>
          <a:xfrm>
            <a:off x="19755853" y="9135644"/>
            <a:ext cx="4567822" cy="4567822"/>
          </a:xfrm>
          <a:ln>
            <a:noFill/>
          </a:ln>
        </p:spPr>
      </p:sp>
      <p:sp>
        <p:nvSpPr>
          <p:cNvPr id="13" name="Picture Placeholder 2"/>
          <p:cNvSpPr>
            <a:spLocks noGrp="1"/>
          </p:cNvSpPr>
          <p:nvPr>
            <p:ph type="pic" sz="quarter" idx="14"/>
          </p:nvPr>
        </p:nvSpPr>
        <p:spPr>
          <a:xfrm>
            <a:off x="15188031" y="12534"/>
            <a:ext cx="4567822" cy="4567822"/>
          </a:xfrm>
        </p:spPr>
      </p:sp>
      <p:sp>
        <p:nvSpPr>
          <p:cNvPr id="14" name="Picture Placeholder 2"/>
          <p:cNvSpPr>
            <a:spLocks noGrp="1"/>
          </p:cNvSpPr>
          <p:nvPr>
            <p:ph type="pic" sz="quarter" idx="15"/>
          </p:nvPr>
        </p:nvSpPr>
        <p:spPr>
          <a:xfrm>
            <a:off x="15188031" y="4580356"/>
            <a:ext cx="4567822" cy="4567822"/>
          </a:xfrm>
          <a:ln>
            <a:noFill/>
          </a:ln>
        </p:spPr>
      </p:sp>
      <p:sp>
        <p:nvSpPr>
          <p:cNvPr id="15" name="Picture Placeholder 2"/>
          <p:cNvSpPr>
            <a:spLocks noGrp="1"/>
          </p:cNvSpPr>
          <p:nvPr>
            <p:ph type="pic" sz="quarter" idx="16"/>
          </p:nvPr>
        </p:nvSpPr>
        <p:spPr>
          <a:xfrm>
            <a:off x="15188031" y="9148178"/>
            <a:ext cx="4567822" cy="4567822"/>
          </a:xfrm>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2"/>
          <p:cNvSpPr>
            <a:spLocks noGrp="1"/>
          </p:cNvSpPr>
          <p:nvPr>
            <p:ph type="pic" sz="quarter" idx="14"/>
          </p:nvPr>
        </p:nvSpPr>
        <p:spPr>
          <a:xfrm>
            <a:off x="17469852" y="12533"/>
            <a:ext cx="6853823" cy="6853823"/>
          </a:xfrm>
        </p:spPr>
      </p:sp>
      <p:sp>
        <p:nvSpPr>
          <p:cNvPr id="9" name="Picture Placeholder 2"/>
          <p:cNvSpPr>
            <a:spLocks noGrp="1"/>
          </p:cNvSpPr>
          <p:nvPr>
            <p:ph type="pic" sz="quarter" idx="15"/>
          </p:nvPr>
        </p:nvSpPr>
        <p:spPr>
          <a:xfrm>
            <a:off x="17469852" y="6862177"/>
            <a:ext cx="6853823" cy="6853823"/>
          </a:xfrm>
        </p:spPr>
      </p:sp>
      <p:sp>
        <p:nvSpPr>
          <p:cNvPr id="10" name="Picture Placeholder 2"/>
          <p:cNvSpPr>
            <a:spLocks noGrp="1"/>
          </p:cNvSpPr>
          <p:nvPr>
            <p:ph type="pic" sz="quarter" idx="16"/>
          </p:nvPr>
        </p:nvSpPr>
        <p:spPr>
          <a:xfrm>
            <a:off x="10616029" y="12533"/>
            <a:ext cx="6853823" cy="6853823"/>
          </a:xfrm>
        </p:spPr>
      </p:sp>
      <p:sp>
        <p:nvSpPr>
          <p:cNvPr id="11" name="Picture Placeholder 2"/>
          <p:cNvSpPr>
            <a:spLocks noGrp="1"/>
          </p:cNvSpPr>
          <p:nvPr>
            <p:ph type="pic" sz="quarter" idx="17"/>
          </p:nvPr>
        </p:nvSpPr>
        <p:spPr>
          <a:xfrm>
            <a:off x="10616029" y="6862177"/>
            <a:ext cx="6853823" cy="6853823"/>
          </a:xfrm>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cstate="print"/>
          <a:stretch>
            <a:fillRect/>
          </a:stretch>
        </p:blipFill>
        <p:spPr>
          <a:xfrm rot="2892662">
            <a:off x="-4115749" y="-9047591"/>
            <a:ext cx="32555174" cy="35814855"/>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FFCC02"/>
                </a:solidFill>
                <a:latin typeface="Arial" panose="020B0604020202020204" pitchFamily="34" charset="0"/>
                <a:cs typeface="Arial" panose="020B0604020202020204" pitchFamily="34" charset="0"/>
              </a:defRPr>
            </a:lvl1pPr>
          </a:lstStyle>
          <a:p>
            <a:r>
              <a:rPr lang="en-US" dirty="0"/>
              <a:t>Click to edit Master title style</a:t>
            </a:r>
            <a:endParaRPr lang="en-US" dirty="0"/>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1860" indent="0" algn="ctr">
              <a:buNone/>
              <a:defRPr sz="3990"/>
            </a:lvl2pPr>
            <a:lvl3pPr marL="1824355" indent="0" algn="ctr">
              <a:buNone/>
              <a:defRPr sz="3590"/>
            </a:lvl3pPr>
            <a:lvl4pPr marL="2736215" indent="0" algn="ctr">
              <a:buNone/>
              <a:defRPr sz="3190"/>
            </a:lvl4pPr>
            <a:lvl5pPr marL="3648710" indent="0" algn="ctr">
              <a:buNone/>
              <a:defRPr sz="3190"/>
            </a:lvl5pPr>
            <a:lvl6pPr marL="4560570" indent="0" algn="ctr">
              <a:buNone/>
              <a:defRPr sz="3190"/>
            </a:lvl6pPr>
            <a:lvl7pPr marL="5473065" indent="0" algn="ctr">
              <a:buNone/>
              <a:defRPr sz="3190"/>
            </a:lvl7pPr>
            <a:lvl8pPr marL="6384925" indent="0" algn="ctr">
              <a:buNone/>
              <a:defRPr sz="3190"/>
            </a:lvl8pPr>
            <a:lvl9pPr marL="7297420" indent="0" algn="ctr">
              <a:buNone/>
              <a:defRPr sz="3190"/>
            </a:lvl9pPr>
          </a:lstStyle>
          <a:p>
            <a:r>
              <a:rPr lang="en-US" dirty="0"/>
              <a:t>Click to edit subtitle</a:t>
            </a:r>
            <a:endParaRPr lang="en-US" dirty="0"/>
          </a:p>
        </p:txBody>
      </p:sp>
      <p:pic>
        <p:nvPicPr>
          <p:cNvPr id="9" name="Picture 8"/>
          <p:cNvPicPr>
            <a:picLocks noChangeAspect="1"/>
          </p:cNvPicPr>
          <p:nvPr userDrawn="1"/>
        </p:nvPicPr>
        <p:blipFill rotWithShape="1">
          <a:blip r:embed="rId3" cstate="email"/>
          <a:srcRect l="8987" t="11124" r="11648" b="9885"/>
          <a:stretch>
            <a:fillRect/>
          </a:stretch>
        </p:blipFill>
        <p:spPr>
          <a:xfrm>
            <a:off x="344177" y="12052974"/>
            <a:ext cx="2052580" cy="1543540"/>
          </a:xfrm>
          <a:prstGeom prst="rect">
            <a:avLst/>
          </a:prstGeom>
        </p:spPr>
      </p:pic>
      <p:pic>
        <p:nvPicPr>
          <p:cNvPr id="10" name="Picture 9"/>
          <p:cNvPicPr>
            <a:picLocks noChangeAspect="1"/>
          </p:cNvPicPr>
          <p:nvPr userDrawn="1"/>
        </p:nvPicPr>
        <p:blipFill>
          <a:blip r:embed="rId4"/>
          <a:stretch>
            <a:fillRect/>
          </a:stretch>
        </p:blipFill>
        <p:spPr>
          <a:xfrm>
            <a:off x="219452" y="-11562"/>
            <a:ext cx="4028040" cy="241957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06630" y="730250"/>
            <a:ext cx="5244792" cy="107266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2253" y="730250"/>
            <a:ext cx="15430331" cy="10726644"/>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23" name="Picture 22"/>
          <p:cNvPicPr>
            <a:picLocks noChangeAspect="1"/>
          </p:cNvPicPr>
          <p:nvPr userDrawn="1"/>
        </p:nvPicPr>
        <p:blipFill>
          <a:blip r:embed="rId2"/>
          <a:stretch>
            <a:fillRect/>
          </a:stretch>
        </p:blipFill>
        <p:spPr>
          <a:xfrm>
            <a:off x="-817820" y="-340242"/>
            <a:ext cx="15925800" cy="12592050"/>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FFCC02"/>
                </a:solidFill>
                <a:latin typeface="Arial" panose="020B0604020202020204" pitchFamily="34" charset="0"/>
                <a:cs typeface="Arial" panose="020B0604020202020204" pitchFamily="34" charset="0"/>
              </a:defRPr>
            </a:lvl1pPr>
          </a:lstStyle>
          <a:p>
            <a:r>
              <a:rPr lang="en-US" dirty="0"/>
              <a:t>Click to edit Master title style</a:t>
            </a:r>
            <a:endParaRPr lang="en-US" dirty="0"/>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1860" indent="0" algn="ctr">
              <a:buNone/>
              <a:defRPr sz="3990"/>
            </a:lvl2pPr>
            <a:lvl3pPr marL="1824355" indent="0" algn="ctr">
              <a:buNone/>
              <a:defRPr sz="3590"/>
            </a:lvl3pPr>
            <a:lvl4pPr marL="2736215" indent="0" algn="ctr">
              <a:buNone/>
              <a:defRPr sz="3190"/>
            </a:lvl4pPr>
            <a:lvl5pPr marL="3648710" indent="0" algn="ctr">
              <a:buNone/>
              <a:defRPr sz="3190"/>
            </a:lvl5pPr>
            <a:lvl6pPr marL="4560570" indent="0" algn="ctr">
              <a:buNone/>
              <a:defRPr sz="3190"/>
            </a:lvl6pPr>
            <a:lvl7pPr marL="5473065" indent="0" algn="ctr">
              <a:buNone/>
              <a:defRPr sz="3190"/>
            </a:lvl7pPr>
            <a:lvl8pPr marL="6384925" indent="0" algn="ctr">
              <a:buNone/>
              <a:defRPr sz="3190"/>
            </a:lvl8pPr>
            <a:lvl9pPr marL="7297420" indent="0" algn="ctr">
              <a:buNone/>
              <a:defRPr sz="3190"/>
            </a:lvl9pPr>
          </a:lstStyle>
          <a:p>
            <a:r>
              <a:rPr lang="en-US" dirty="0"/>
              <a:t>Click to edit subtitle</a:t>
            </a:r>
            <a:endParaRPr lang="en-US" dirty="0"/>
          </a:p>
        </p:txBody>
      </p:sp>
      <p:pic>
        <p:nvPicPr>
          <p:cNvPr id="9" name="Picture 8"/>
          <p:cNvPicPr>
            <a:picLocks noChangeAspect="1"/>
          </p:cNvPicPr>
          <p:nvPr userDrawn="1"/>
        </p:nvPicPr>
        <p:blipFill rotWithShape="1">
          <a:blip r:embed="rId3" cstate="email"/>
          <a:srcRect l="8987" t="11124" r="11648" b="9885"/>
          <a:stretch>
            <a:fillRect/>
          </a:stretch>
        </p:blipFill>
        <p:spPr>
          <a:xfrm>
            <a:off x="344177" y="12052974"/>
            <a:ext cx="2052580" cy="1543540"/>
          </a:xfrm>
          <a:prstGeom prst="rect">
            <a:avLst/>
          </a:prstGeom>
        </p:spPr>
      </p:pic>
      <p:pic>
        <p:nvPicPr>
          <p:cNvPr id="11" name="Picture 10"/>
          <p:cNvPicPr>
            <a:picLocks noChangeAspect="1"/>
          </p:cNvPicPr>
          <p:nvPr userDrawn="1"/>
        </p:nvPicPr>
        <p:blipFill>
          <a:blip r:embed="rId4"/>
          <a:stretch>
            <a:fillRect/>
          </a:stretch>
        </p:blipFill>
        <p:spPr>
          <a:xfrm>
            <a:off x="219452" y="-11562"/>
            <a:ext cx="4028040" cy="241957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solidFill>
            <a:schemeClr val="accent4"/>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6" name="Picture 15"/>
          <p:cNvPicPr>
            <a:picLocks noChangeAspect="1"/>
          </p:cNvPicPr>
          <p:nvPr userDrawn="1"/>
        </p:nvPicPr>
        <p:blipFill>
          <a:blip r:embed="rId2"/>
          <a:stretch>
            <a:fillRect/>
          </a:stretch>
        </p:blipFill>
        <p:spPr>
          <a:xfrm rot="20175099">
            <a:off x="1240607" y="1817616"/>
            <a:ext cx="27532747" cy="19464427"/>
          </a:xfrm>
          <a:prstGeom prst="rect">
            <a:avLst/>
          </a:prstGeom>
        </p:spPr>
      </p:pic>
      <p:pic>
        <p:nvPicPr>
          <p:cNvPr id="13" name="Picture 12"/>
          <p:cNvPicPr>
            <a:picLocks noChangeAspect="1"/>
          </p:cNvPicPr>
          <p:nvPr userDrawn="1"/>
        </p:nvPicPr>
        <p:blipFill>
          <a:blip r:embed="rId2"/>
          <a:stretch>
            <a:fillRect/>
          </a:stretch>
        </p:blipFill>
        <p:spPr>
          <a:xfrm>
            <a:off x="7287952" y="-10873904"/>
            <a:ext cx="27532747" cy="19464427"/>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00125C"/>
                </a:solidFill>
                <a:latin typeface="Arial" panose="020B0604020202020204" pitchFamily="34" charset="0"/>
                <a:cs typeface="Arial" panose="020B0604020202020204" pitchFamily="34" charset="0"/>
              </a:defRPr>
            </a:lvl1pPr>
          </a:lstStyle>
          <a:p>
            <a:r>
              <a:rPr lang="en-US" dirty="0"/>
              <a:t>Click to edit Master title style</a:t>
            </a:r>
            <a:endParaRPr lang="en-US" dirty="0"/>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1860" indent="0" algn="ctr">
              <a:buNone/>
              <a:defRPr sz="3990"/>
            </a:lvl2pPr>
            <a:lvl3pPr marL="1824355" indent="0" algn="ctr">
              <a:buNone/>
              <a:defRPr sz="3590"/>
            </a:lvl3pPr>
            <a:lvl4pPr marL="2736215" indent="0" algn="ctr">
              <a:buNone/>
              <a:defRPr sz="3190"/>
            </a:lvl4pPr>
            <a:lvl5pPr marL="3648710" indent="0" algn="ctr">
              <a:buNone/>
              <a:defRPr sz="3190"/>
            </a:lvl5pPr>
            <a:lvl6pPr marL="4560570" indent="0" algn="ctr">
              <a:buNone/>
              <a:defRPr sz="3190"/>
            </a:lvl6pPr>
            <a:lvl7pPr marL="5473065" indent="0" algn="ctr">
              <a:buNone/>
              <a:defRPr sz="3190"/>
            </a:lvl7pPr>
            <a:lvl8pPr marL="6384925" indent="0" algn="ctr">
              <a:buNone/>
              <a:defRPr sz="3190"/>
            </a:lvl8pPr>
            <a:lvl9pPr marL="7297420" indent="0" algn="ctr">
              <a:buNone/>
              <a:defRPr sz="3190"/>
            </a:lvl9pPr>
          </a:lstStyle>
          <a:p>
            <a:r>
              <a:rPr lang="en-US" dirty="0"/>
              <a:t>Click to edit subtitle</a:t>
            </a:r>
            <a:endParaRPr lang="en-US" dirty="0"/>
          </a:p>
        </p:txBody>
      </p:sp>
      <p:pic>
        <p:nvPicPr>
          <p:cNvPr id="9" name="Picture 8"/>
          <p:cNvPicPr>
            <a:picLocks noChangeAspect="1"/>
          </p:cNvPicPr>
          <p:nvPr userDrawn="1"/>
        </p:nvPicPr>
        <p:blipFill rotWithShape="1">
          <a:blip r:embed="rId3" cstate="email"/>
          <a:srcRect l="8987" t="11124" r="11648" b="9885"/>
          <a:stretch>
            <a:fillRect/>
          </a:stretch>
        </p:blipFill>
        <p:spPr>
          <a:xfrm>
            <a:off x="344177" y="12052974"/>
            <a:ext cx="2052580" cy="1543540"/>
          </a:xfrm>
          <a:prstGeom prst="rect">
            <a:avLst/>
          </a:prstGeom>
        </p:spPr>
      </p:pic>
      <p:pic>
        <p:nvPicPr>
          <p:cNvPr id="12" name="Picture 11"/>
          <p:cNvPicPr>
            <a:picLocks noChangeAspect="1"/>
          </p:cNvPicPr>
          <p:nvPr userDrawn="1"/>
        </p:nvPicPr>
        <p:blipFill>
          <a:blip r:embed="rId4"/>
          <a:stretch>
            <a:fillRect/>
          </a:stretch>
        </p:blipFill>
        <p:spPr>
          <a:xfrm>
            <a:off x="219452" y="-11562"/>
            <a:ext cx="4028040" cy="2419573"/>
          </a:xfrm>
          <a:prstGeom prst="rect">
            <a:avLst/>
          </a:prstGeom>
        </p:spPr>
      </p:pic>
      <p:sp>
        <p:nvSpPr>
          <p:cNvPr id="17" name="Rectangle 16"/>
          <p:cNvSpPr/>
          <p:nvPr userDrawn="1"/>
        </p:nvSpPr>
        <p:spPr>
          <a:xfrm>
            <a:off x="2654994" y="12203001"/>
            <a:ext cx="1684421" cy="118449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userDrawn="1"/>
        </p:nvSpPr>
        <p:spPr>
          <a:xfrm>
            <a:off x="2953037" y="12472082"/>
            <a:ext cx="1228298" cy="646331"/>
          </a:xfrm>
          <a:prstGeom prst="rect">
            <a:avLst/>
          </a:prstGeom>
          <a:noFill/>
        </p:spPr>
        <p:txBody>
          <a:bodyPr wrap="square" rtlCol="0">
            <a:spAutoFit/>
          </a:bodyPr>
          <a:lstStyle/>
          <a:p>
            <a:r>
              <a:rPr lang="en-IE" dirty="0">
                <a:solidFill>
                  <a:srgbClr val="FF0000"/>
                </a:solidFill>
                <a:latin typeface="Noto Sans" panose="020B0502040504020204" pitchFamily="34" charset="0"/>
                <a:ea typeface="Noto Sans" panose="020B0502040504020204" pitchFamily="34" charset="0"/>
                <a:cs typeface="Noto Sans" panose="020B0502040504020204" pitchFamily="34" charset="0"/>
              </a:rPr>
              <a:t>Partner logo-flag</a:t>
            </a:r>
            <a:endParaRPr lang="en-GB" dirty="0">
              <a:solidFill>
                <a:srgbClr val="FF0000"/>
              </a:solidFill>
              <a:latin typeface="Noto Sans" panose="020B0502040504020204" pitchFamily="34" charset="0"/>
              <a:ea typeface="Noto Sans" panose="020B0502040504020204" pitchFamily="34" charset="0"/>
              <a:cs typeface="Noto Sans" panose="020B0502040504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7178595" y="12712701"/>
            <a:ext cx="5472827" cy="730250"/>
          </a:xfrm>
          <a:prstGeom prst="rect">
            <a:avLst/>
          </a:prstGeom>
        </p:spPr>
        <p:txBody>
          <a:bodyPr/>
          <a:lstStyle/>
          <a:p>
            <a:fld id="{3D9A93CF-29B1-423F-8996-26EFEE32DDF9}" type="slidenum">
              <a:rPr lang="en-US" smtClean="0"/>
            </a:fld>
            <a:endParaRPr lang="en-US"/>
          </a:p>
        </p:txBody>
      </p:sp>
      <p:sp>
        <p:nvSpPr>
          <p:cNvPr id="11" name="Picture Placeholder 4"/>
          <p:cNvSpPr>
            <a:spLocks noGrp="1"/>
          </p:cNvSpPr>
          <p:nvPr>
            <p:ph type="pic" sz="quarter" idx="13"/>
          </p:nvPr>
        </p:nvSpPr>
        <p:spPr>
          <a:xfrm>
            <a:off x="14018139" y="0"/>
            <a:ext cx="10305536"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15" name="Title 1"/>
          <p:cNvSpPr>
            <a:spLocks noGrp="1"/>
          </p:cNvSpPr>
          <p:nvPr>
            <p:ph type="title"/>
          </p:nvPr>
        </p:nvSpPr>
        <p:spPr>
          <a:xfrm>
            <a:off x="1452282" y="730251"/>
            <a:ext cx="11053483" cy="4323012"/>
          </a:xfrm>
        </p:spPr>
        <p:txBody>
          <a:bodyPr>
            <a:noAutofit/>
          </a:bodyPr>
          <a:lstStyle>
            <a:lvl1pPr>
              <a:defRPr sz="9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endParaRPr lang="en-US" dirty="0"/>
          </a:p>
        </p:txBody>
      </p:sp>
      <p:sp>
        <p:nvSpPr>
          <p:cNvPr id="16" name="Content Placeholder 2"/>
          <p:cNvSpPr>
            <a:spLocks noGrp="1"/>
          </p:cNvSpPr>
          <p:nvPr>
            <p:ph sz="half" idx="1"/>
          </p:nvPr>
        </p:nvSpPr>
        <p:spPr>
          <a:xfrm>
            <a:off x="1452282" y="5269833"/>
            <a:ext cx="11053483" cy="6106379"/>
          </a:xfrm>
        </p:spPr>
        <p:txBody>
          <a:bodyPr>
            <a:normAutofit/>
          </a:bodyPr>
          <a:lstStyle>
            <a:lvl1pPr marL="0" indent="0">
              <a:lnSpc>
                <a:spcPct val="100000"/>
              </a:lnSpc>
              <a:buNone/>
              <a:defRPr sz="6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pic>
        <p:nvPicPr>
          <p:cNvPr id="5" name="Picture 4"/>
          <p:cNvPicPr>
            <a:picLocks noChangeAspect="1"/>
          </p:cNvPicPr>
          <p:nvPr userDrawn="1"/>
        </p:nvPicPr>
        <p:blipFill rotWithShape="1">
          <a:blip r:embed="rId2" cstate="email"/>
          <a:srcRect l="8987" t="11124" r="11648" b="9885"/>
          <a:stretch>
            <a:fillRect/>
          </a:stretch>
        </p:blipFill>
        <p:spPr>
          <a:xfrm>
            <a:off x="22094950" y="12080558"/>
            <a:ext cx="1497149" cy="1125857"/>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7178595" y="12712701"/>
            <a:ext cx="5472827" cy="730250"/>
          </a:xfrm>
          <a:prstGeom prst="rect">
            <a:avLst/>
          </a:prstGeom>
        </p:spPr>
        <p:txBody>
          <a:bodyPr/>
          <a:lstStyle/>
          <a:p>
            <a:fld id="{3D9A93CF-29B1-423F-8996-26EFEE32DDF9}" type="slidenum">
              <a:rPr lang="en-US" smtClean="0"/>
            </a:fld>
            <a:endParaRPr lang="en-US"/>
          </a:p>
        </p:txBody>
      </p:sp>
      <p:sp>
        <p:nvSpPr>
          <p:cNvPr id="11" name="Picture Placeholder 4"/>
          <p:cNvSpPr>
            <a:spLocks noGrp="1"/>
          </p:cNvSpPr>
          <p:nvPr>
            <p:ph type="pic" sz="quarter" idx="13"/>
          </p:nvPr>
        </p:nvSpPr>
        <p:spPr>
          <a:xfrm>
            <a:off x="14018139" y="0"/>
            <a:ext cx="10305536"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15" name="Title 1"/>
          <p:cNvSpPr>
            <a:spLocks noGrp="1"/>
          </p:cNvSpPr>
          <p:nvPr>
            <p:ph type="title"/>
          </p:nvPr>
        </p:nvSpPr>
        <p:spPr>
          <a:xfrm>
            <a:off x="1452282" y="730251"/>
            <a:ext cx="11053483" cy="4323012"/>
          </a:xfrm>
        </p:spPr>
        <p:txBody>
          <a:bodyPr>
            <a:noAutofit/>
          </a:bodyPr>
          <a:lstStyle>
            <a:lvl1pPr>
              <a:defRPr sz="9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endParaRPr lang="en-US" dirty="0"/>
          </a:p>
        </p:txBody>
      </p:sp>
      <p:sp>
        <p:nvSpPr>
          <p:cNvPr id="16" name="Content Placeholder 2"/>
          <p:cNvSpPr>
            <a:spLocks noGrp="1"/>
          </p:cNvSpPr>
          <p:nvPr>
            <p:ph sz="half" idx="1"/>
          </p:nvPr>
        </p:nvSpPr>
        <p:spPr>
          <a:xfrm>
            <a:off x="1452282" y="5269833"/>
            <a:ext cx="11053483" cy="6106379"/>
          </a:xfrm>
        </p:spPr>
        <p:txBody>
          <a:bodyPr>
            <a:normAutofit/>
          </a:bodyPr>
          <a:lstStyle>
            <a:lvl1pPr marL="0" indent="0">
              <a:lnSpc>
                <a:spcPct val="100000"/>
              </a:lnSpc>
              <a:buNone/>
              <a:defRPr sz="6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buNone/>
              <a:defRPr sz="6000"/>
            </a:lvl2pPr>
            <a:lvl3pPr marL="1824355" indent="0">
              <a:buNone/>
              <a:defRPr sz="6000"/>
            </a:lvl3pPr>
            <a:lvl4pPr marL="2736215" indent="0">
              <a:buNone/>
              <a:defRPr sz="6000"/>
            </a:lvl4pPr>
            <a:lvl5pPr marL="3648710" indent="0">
              <a:buNone/>
              <a:defRPr sz="6000"/>
            </a:lvl5pPr>
          </a:lstStyle>
          <a:p>
            <a:pPr lvl="0"/>
            <a:r>
              <a:rPr lang="en-US" dirty="0"/>
              <a:t>Edit Master text styles</a:t>
            </a:r>
            <a:endParaRPr lang="en-US" dirty="0"/>
          </a:p>
        </p:txBody>
      </p:sp>
      <p:pic>
        <p:nvPicPr>
          <p:cNvPr id="5" name="Picture 4"/>
          <p:cNvPicPr>
            <a:picLocks noChangeAspect="1"/>
          </p:cNvPicPr>
          <p:nvPr userDrawn="1"/>
        </p:nvPicPr>
        <p:blipFill rotWithShape="1">
          <a:blip r:embed="rId2" cstate="email"/>
          <a:srcRect l="8987" t="11124" r="11648" b="9885"/>
          <a:stretch>
            <a:fillRect/>
          </a:stretch>
        </p:blipFill>
        <p:spPr>
          <a:xfrm>
            <a:off x="22094950" y="12080558"/>
            <a:ext cx="1497149" cy="1125857"/>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7178595" y="12712701"/>
            <a:ext cx="5472827" cy="730250"/>
          </a:xfrm>
          <a:prstGeom prst="rect">
            <a:avLst/>
          </a:prstGeom>
        </p:spPr>
        <p:txBody>
          <a:bodyPr/>
          <a:lstStyle/>
          <a:p>
            <a:fld id="{3D9A93CF-29B1-423F-8996-26EFEE32DDF9}" type="slidenum">
              <a:rPr lang="en-US" smtClean="0"/>
            </a:fld>
            <a:endParaRPr lang="en-US"/>
          </a:p>
        </p:txBody>
      </p:sp>
      <p:sp>
        <p:nvSpPr>
          <p:cNvPr id="11" name="Picture Placeholder 4"/>
          <p:cNvSpPr>
            <a:spLocks noGrp="1"/>
          </p:cNvSpPr>
          <p:nvPr>
            <p:ph type="pic" sz="quarter" idx="13"/>
          </p:nvPr>
        </p:nvSpPr>
        <p:spPr>
          <a:xfrm>
            <a:off x="12505766" y="0"/>
            <a:ext cx="11817910"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2" name="Title 1"/>
          <p:cNvSpPr>
            <a:spLocks noGrp="1"/>
          </p:cNvSpPr>
          <p:nvPr>
            <p:ph type="title"/>
          </p:nvPr>
        </p:nvSpPr>
        <p:spPr>
          <a:xfrm>
            <a:off x="1452283" y="4143044"/>
            <a:ext cx="9640834" cy="4323012"/>
          </a:xfrm>
        </p:spPr>
        <p:txBody>
          <a:bodyPr>
            <a:noAutofit/>
          </a:bodyPr>
          <a:lstStyle>
            <a:lvl1pPr>
              <a:defRPr sz="9600" b="1">
                <a:solidFill>
                  <a:schemeClr val="accent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endParaRPr lang="en-US" dirty="0"/>
          </a:p>
        </p:txBody>
      </p:sp>
      <p:pic>
        <p:nvPicPr>
          <p:cNvPr id="4" name="Picture 3"/>
          <p:cNvPicPr>
            <a:picLocks noChangeAspect="1"/>
          </p:cNvPicPr>
          <p:nvPr userDrawn="1"/>
        </p:nvPicPr>
        <p:blipFill rotWithShape="1">
          <a:blip r:embed="rId2" cstate="email"/>
          <a:srcRect l="8987" t="11124" r="11648" b="9885"/>
          <a:stretch>
            <a:fillRect/>
          </a:stretch>
        </p:blipFill>
        <p:spPr>
          <a:xfrm>
            <a:off x="22094950" y="12080558"/>
            <a:ext cx="1497149" cy="1125857"/>
          </a:xfrm>
          <a:prstGeom prst="rect">
            <a:avLst/>
          </a:prstGeom>
        </p:spPr>
      </p:pic>
      <p:pic>
        <p:nvPicPr>
          <p:cNvPr id="5" name="Picture 4"/>
          <p:cNvPicPr>
            <a:picLocks noChangeAspect="1"/>
          </p:cNvPicPr>
          <p:nvPr userDrawn="1"/>
        </p:nvPicPr>
        <p:blipFill>
          <a:blip r:embed="rId3"/>
          <a:stretch>
            <a:fillRect/>
          </a:stretch>
        </p:blipFill>
        <p:spPr>
          <a:xfrm>
            <a:off x="651304" y="11571889"/>
            <a:ext cx="2957195" cy="1776335"/>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accent6"/>
        </a:solidFill>
        <a:effectLst/>
      </p:bgPr>
    </p:bg>
    <p:spTree>
      <p:nvGrpSpPr>
        <p:cNvPr id="1" name=""/>
        <p:cNvGrpSpPr/>
        <p:nvPr/>
      </p:nvGrpSpPr>
      <p:grpSpPr>
        <a:xfrm>
          <a:off x="0" y="0"/>
          <a:ext cx="0" cy="0"/>
          <a:chOff x="0" y="0"/>
          <a:chExt cx="0" cy="0"/>
        </a:xfrm>
      </p:grpSpPr>
      <p:sp>
        <p:nvSpPr>
          <p:cNvPr id="3" name="Rectangle 2"/>
          <p:cNvSpPr/>
          <p:nvPr userDrawn="1"/>
        </p:nvSpPr>
        <p:spPr>
          <a:xfrm>
            <a:off x="12161838" y="0"/>
            <a:ext cx="12161838" cy="1371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452283" y="4143044"/>
            <a:ext cx="9640834" cy="4323012"/>
          </a:xfrm>
        </p:spPr>
        <p:txBody>
          <a:bodyPr>
            <a:noAutofit/>
          </a:bodyPr>
          <a:lstStyle>
            <a:lvl1pPr>
              <a:defRPr sz="9600" b="1">
                <a:solidFill>
                  <a:schemeClr val="accent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endParaRPr lang="en-US" dirty="0"/>
          </a:p>
        </p:txBody>
      </p:sp>
      <p:pic>
        <p:nvPicPr>
          <p:cNvPr id="4" name="Picture 3"/>
          <p:cNvPicPr>
            <a:picLocks noChangeAspect="1"/>
          </p:cNvPicPr>
          <p:nvPr userDrawn="1"/>
        </p:nvPicPr>
        <p:blipFill rotWithShape="1">
          <a:blip r:embed="rId2" cstate="email"/>
          <a:srcRect l="8987" t="11124" r="11648" b="9885"/>
          <a:stretch>
            <a:fillRect/>
          </a:stretch>
        </p:blipFill>
        <p:spPr>
          <a:xfrm>
            <a:off x="22094950" y="12080558"/>
            <a:ext cx="1497149" cy="1125857"/>
          </a:xfrm>
          <a:prstGeom prst="rect">
            <a:avLst/>
          </a:prstGeom>
        </p:spPr>
      </p:pic>
      <p:pic>
        <p:nvPicPr>
          <p:cNvPr id="5" name="Picture 4"/>
          <p:cNvPicPr>
            <a:picLocks noChangeAspect="1"/>
          </p:cNvPicPr>
          <p:nvPr userDrawn="1"/>
        </p:nvPicPr>
        <p:blipFill>
          <a:blip r:embed="rId3"/>
          <a:stretch>
            <a:fillRect/>
          </a:stretch>
        </p:blipFill>
        <p:spPr>
          <a:xfrm>
            <a:off x="651304" y="11571889"/>
            <a:ext cx="2957195" cy="177633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accent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7178595" y="12712701"/>
            <a:ext cx="5472827" cy="730250"/>
          </a:xfrm>
          <a:prstGeom prst="rect">
            <a:avLst/>
          </a:prstGeom>
        </p:spPr>
        <p:txBody>
          <a:bodyPr/>
          <a:lstStyle/>
          <a:p>
            <a:fld id="{3D9A93CF-29B1-423F-8996-26EFEE32DDF9}" type="slidenum">
              <a:rPr lang="en-US" smtClean="0"/>
            </a:fld>
            <a:endParaRPr lang="en-US"/>
          </a:p>
        </p:txBody>
      </p:sp>
      <p:sp>
        <p:nvSpPr>
          <p:cNvPr id="11" name="Picture Placeholder 4"/>
          <p:cNvSpPr>
            <a:spLocks noGrp="1"/>
          </p:cNvSpPr>
          <p:nvPr>
            <p:ph type="pic" sz="quarter" idx="13"/>
          </p:nvPr>
        </p:nvSpPr>
        <p:spPr>
          <a:xfrm>
            <a:off x="12505766" y="0"/>
            <a:ext cx="11817910"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2" name="Title 1"/>
          <p:cNvSpPr>
            <a:spLocks noGrp="1"/>
          </p:cNvSpPr>
          <p:nvPr>
            <p:ph type="title"/>
          </p:nvPr>
        </p:nvSpPr>
        <p:spPr>
          <a:xfrm>
            <a:off x="1452283" y="4143044"/>
            <a:ext cx="9640834" cy="4323012"/>
          </a:xfrm>
          <a:noFill/>
        </p:spPr>
        <p:txBody>
          <a:bodyPr>
            <a:noAutofit/>
          </a:bodyPr>
          <a:lstStyle>
            <a:lvl1pPr>
              <a:defRPr sz="9600" b="1">
                <a:solidFill>
                  <a:schemeClr val="accent6"/>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endParaRPr lang="en-US" dirty="0"/>
          </a:p>
        </p:txBody>
      </p:sp>
      <p:pic>
        <p:nvPicPr>
          <p:cNvPr id="4" name="Picture 3"/>
          <p:cNvPicPr>
            <a:picLocks noChangeAspect="1"/>
          </p:cNvPicPr>
          <p:nvPr userDrawn="1"/>
        </p:nvPicPr>
        <p:blipFill rotWithShape="1">
          <a:blip r:embed="rId2" cstate="email"/>
          <a:srcRect l="8987" t="11124" r="11648" b="9885"/>
          <a:stretch>
            <a:fillRect/>
          </a:stretch>
        </p:blipFill>
        <p:spPr>
          <a:xfrm>
            <a:off x="22094950" y="12080558"/>
            <a:ext cx="1497149" cy="1125857"/>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4" Type="http://schemas.openxmlformats.org/officeDocument/2006/relationships/theme" Target="../theme/theme1.xml"/><Relationship Id="rId23" Type="http://schemas.openxmlformats.org/officeDocument/2006/relationships/image" Target="../media/image2.png"/><Relationship Id="rId22" Type="http://schemas.openxmlformats.org/officeDocument/2006/relationships/image" Target="../media/image9.svg"/><Relationship Id="rId21" Type="http://schemas.openxmlformats.org/officeDocument/2006/relationships/image" Target="../media/image8.png"/><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5997" y="676462"/>
            <a:ext cx="22491680" cy="2651126"/>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915997" y="3597461"/>
            <a:ext cx="22491680" cy="7644280"/>
          </a:xfrm>
          <a:prstGeom prst="rect">
            <a:avLst/>
          </a:prstGeom>
        </p:spPr>
        <p:txBody>
          <a:bodyPr vert="horz" lIns="91440" tIns="45720" rIns="91440" bIns="45720" rtlCol="0">
            <a:normAutofit/>
          </a:body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pic>
        <p:nvPicPr>
          <p:cNvPr id="7" name="Graphic 6"/>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637261" y="11571889"/>
            <a:ext cx="2969597" cy="1776335"/>
          </a:xfrm>
          <a:prstGeom prst="rect">
            <a:avLst/>
          </a:prstGeom>
        </p:spPr>
      </p:pic>
      <p:pic>
        <p:nvPicPr>
          <p:cNvPr id="8" name="Picture 7"/>
          <p:cNvPicPr>
            <a:picLocks noChangeAspect="1"/>
          </p:cNvPicPr>
          <p:nvPr userDrawn="1"/>
        </p:nvPicPr>
        <p:blipFill rotWithShape="1">
          <a:blip r:embed="rId23" cstate="email"/>
          <a:srcRect l="8987" t="11124" r="11648" b="9885"/>
          <a:stretch>
            <a:fillRect/>
          </a:stretch>
        </p:blipFill>
        <p:spPr>
          <a:xfrm>
            <a:off x="22094950" y="12080558"/>
            <a:ext cx="1497149" cy="1125857"/>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1824355" rtl="0" eaLnBrk="1" latinLnBrk="0" hangingPunct="1">
        <a:lnSpc>
          <a:spcPct val="90000"/>
        </a:lnSpc>
        <a:spcBef>
          <a:spcPct val="0"/>
        </a:spcBef>
        <a:buNone/>
        <a:defRPr sz="8780" b="1" kern="1200">
          <a:solidFill>
            <a:schemeClr val="accent6"/>
          </a:solidFill>
          <a:latin typeface="Arial" panose="020B0604020202020204" pitchFamily="34" charset="0"/>
          <a:ea typeface="+mj-ea"/>
          <a:cs typeface="Arial" panose="020B0604020202020204" pitchFamily="34" charset="0"/>
        </a:defRPr>
      </a:lvl1pPr>
    </p:titleStyle>
    <p:bodyStyle>
      <a:lvl1pPr marL="455930" indent="-455930" algn="l" defTabSz="1824355" rtl="0" eaLnBrk="1" latinLnBrk="0" hangingPunct="1">
        <a:lnSpc>
          <a:spcPct val="90000"/>
        </a:lnSpc>
        <a:spcBef>
          <a:spcPts val="1995"/>
        </a:spcBef>
        <a:buFont typeface="Arial" panose="020B0604020202020204" pitchFamily="34" charset="0"/>
        <a:buChar char="•"/>
        <a:defRPr sz="5585" kern="1200">
          <a:solidFill>
            <a:schemeClr val="accent6"/>
          </a:solidFill>
          <a:latin typeface="Arial" panose="020B0604020202020204" pitchFamily="34" charset="0"/>
          <a:ea typeface="+mn-ea"/>
          <a:cs typeface="Arial" panose="020B0604020202020204" pitchFamily="34" charset="0"/>
        </a:defRPr>
      </a:lvl1pPr>
      <a:lvl2pPr marL="1368425" indent="-455930" algn="l" defTabSz="1824355" rtl="0" eaLnBrk="1" latinLnBrk="0" hangingPunct="1">
        <a:lnSpc>
          <a:spcPct val="90000"/>
        </a:lnSpc>
        <a:spcBef>
          <a:spcPts val="1000"/>
        </a:spcBef>
        <a:buFont typeface="Arial" panose="020B0604020202020204" pitchFamily="34" charset="0"/>
        <a:buChar char="•"/>
        <a:defRPr sz="4790" kern="1200">
          <a:solidFill>
            <a:schemeClr val="accent6"/>
          </a:solidFill>
          <a:latin typeface="Arial" panose="020B0604020202020204" pitchFamily="34" charset="0"/>
          <a:ea typeface="+mn-ea"/>
          <a:cs typeface="Arial" panose="020B0604020202020204" pitchFamily="34" charset="0"/>
        </a:defRPr>
      </a:lvl2pPr>
      <a:lvl3pPr marL="2280285" indent="-455930" algn="l" defTabSz="1824355" rtl="0" eaLnBrk="1" latinLnBrk="0" hangingPunct="1">
        <a:lnSpc>
          <a:spcPct val="90000"/>
        </a:lnSpc>
        <a:spcBef>
          <a:spcPts val="1000"/>
        </a:spcBef>
        <a:buFont typeface="Arial" panose="020B0604020202020204" pitchFamily="34" charset="0"/>
        <a:buChar char="•"/>
        <a:defRPr sz="3990" kern="1200">
          <a:solidFill>
            <a:schemeClr val="accent6"/>
          </a:solidFill>
          <a:latin typeface="Arial" panose="020B0604020202020204" pitchFamily="34" charset="0"/>
          <a:ea typeface="+mn-ea"/>
          <a:cs typeface="Arial" panose="020B0604020202020204" pitchFamily="34" charset="0"/>
        </a:defRPr>
      </a:lvl3pPr>
      <a:lvl4pPr marL="3192780" indent="-455930" algn="l" defTabSz="1824355" rtl="0" eaLnBrk="1" latinLnBrk="0" hangingPunct="1">
        <a:lnSpc>
          <a:spcPct val="90000"/>
        </a:lnSpc>
        <a:spcBef>
          <a:spcPts val="1000"/>
        </a:spcBef>
        <a:buFont typeface="Arial" panose="020B0604020202020204" pitchFamily="34" charset="0"/>
        <a:buChar char="•"/>
        <a:defRPr sz="3590" kern="1200">
          <a:solidFill>
            <a:schemeClr val="accent6"/>
          </a:solidFill>
          <a:latin typeface="Arial" panose="020B0604020202020204" pitchFamily="34" charset="0"/>
          <a:ea typeface="+mn-ea"/>
          <a:cs typeface="Arial" panose="020B0604020202020204" pitchFamily="34" charset="0"/>
        </a:defRPr>
      </a:lvl4pPr>
      <a:lvl5pPr marL="4104640" indent="-455930" algn="l" defTabSz="1824355" rtl="0" eaLnBrk="1" latinLnBrk="0" hangingPunct="1">
        <a:lnSpc>
          <a:spcPct val="90000"/>
        </a:lnSpc>
        <a:spcBef>
          <a:spcPts val="1000"/>
        </a:spcBef>
        <a:buFont typeface="Arial" panose="020B0604020202020204" pitchFamily="34" charset="0"/>
        <a:buChar char="•"/>
        <a:defRPr sz="3590" kern="1200">
          <a:solidFill>
            <a:schemeClr val="accent6"/>
          </a:solidFill>
          <a:latin typeface="Arial" panose="020B0604020202020204" pitchFamily="34" charset="0"/>
          <a:ea typeface="+mn-ea"/>
          <a:cs typeface="Arial" panose="020B0604020202020204" pitchFamily="34" charset="0"/>
        </a:defRPr>
      </a:lvl5pPr>
      <a:lvl6pPr marL="501713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6pPr>
      <a:lvl7pPr marL="592899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7pPr>
      <a:lvl8pPr marL="684149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8pPr>
      <a:lvl9pPr marL="775335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9pPr>
    </p:bodyStyle>
    <p:otherStyle>
      <a:defPPr>
        <a:defRPr lang="en-US"/>
      </a:defPPr>
      <a:lvl1pPr marL="0" algn="l" defTabSz="1824355" rtl="0" eaLnBrk="1" latinLnBrk="0" hangingPunct="1">
        <a:defRPr sz="3590" kern="1200">
          <a:solidFill>
            <a:schemeClr val="tx1"/>
          </a:solidFill>
          <a:latin typeface="+mn-lt"/>
          <a:ea typeface="+mn-ea"/>
          <a:cs typeface="+mn-cs"/>
        </a:defRPr>
      </a:lvl1pPr>
      <a:lvl2pPr marL="911860" algn="l" defTabSz="1824355" rtl="0" eaLnBrk="1" latinLnBrk="0" hangingPunct="1">
        <a:defRPr sz="3590" kern="1200">
          <a:solidFill>
            <a:schemeClr val="tx1"/>
          </a:solidFill>
          <a:latin typeface="+mn-lt"/>
          <a:ea typeface="+mn-ea"/>
          <a:cs typeface="+mn-cs"/>
        </a:defRPr>
      </a:lvl2pPr>
      <a:lvl3pPr marL="1824355" algn="l" defTabSz="1824355" rtl="0" eaLnBrk="1" latinLnBrk="0" hangingPunct="1">
        <a:defRPr sz="3590" kern="1200">
          <a:solidFill>
            <a:schemeClr val="tx1"/>
          </a:solidFill>
          <a:latin typeface="+mn-lt"/>
          <a:ea typeface="+mn-ea"/>
          <a:cs typeface="+mn-cs"/>
        </a:defRPr>
      </a:lvl3pPr>
      <a:lvl4pPr marL="2736215" algn="l" defTabSz="1824355" rtl="0" eaLnBrk="1" latinLnBrk="0" hangingPunct="1">
        <a:defRPr sz="3590" kern="1200">
          <a:solidFill>
            <a:schemeClr val="tx1"/>
          </a:solidFill>
          <a:latin typeface="+mn-lt"/>
          <a:ea typeface="+mn-ea"/>
          <a:cs typeface="+mn-cs"/>
        </a:defRPr>
      </a:lvl4pPr>
      <a:lvl5pPr marL="3648710" algn="l" defTabSz="1824355" rtl="0" eaLnBrk="1" latinLnBrk="0" hangingPunct="1">
        <a:defRPr sz="3590" kern="1200">
          <a:solidFill>
            <a:schemeClr val="tx1"/>
          </a:solidFill>
          <a:latin typeface="+mn-lt"/>
          <a:ea typeface="+mn-ea"/>
          <a:cs typeface="+mn-cs"/>
        </a:defRPr>
      </a:lvl5pPr>
      <a:lvl6pPr marL="4560570" algn="l" defTabSz="1824355" rtl="0" eaLnBrk="1" latinLnBrk="0" hangingPunct="1">
        <a:defRPr sz="3590" kern="1200">
          <a:solidFill>
            <a:schemeClr val="tx1"/>
          </a:solidFill>
          <a:latin typeface="+mn-lt"/>
          <a:ea typeface="+mn-ea"/>
          <a:cs typeface="+mn-cs"/>
        </a:defRPr>
      </a:lvl6pPr>
      <a:lvl7pPr marL="5473065" algn="l" defTabSz="1824355" rtl="0" eaLnBrk="1" latinLnBrk="0" hangingPunct="1">
        <a:defRPr sz="3590" kern="1200">
          <a:solidFill>
            <a:schemeClr val="tx1"/>
          </a:solidFill>
          <a:latin typeface="+mn-lt"/>
          <a:ea typeface="+mn-ea"/>
          <a:cs typeface="+mn-cs"/>
        </a:defRPr>
      </a:lvl7pPr>
      <a:lvl8pPr marL="6384925" algn="l" defTabSz="1824355" rtl="0" eaLnBrk="1" latinLnBrk="0" hangingPunct="1">
        <a:defRPr sz="3590" kern="1200">
          <a:solidFill>
            <a:schemeClr val="tx1"/>
          </a:solidFill>
          <a:latin typeface="+mn-lt"/>
          <a:ea typeface="+mn-ea"/>
          <a:cs typeface="+mn-cs"/>
        </a:defRPr>
      </a:lvl8pPr>
      <a:lvl9pPr marL="7297420" algn="l" defTabSz="1824355" rtl="0" eaLnBrk="1" latinLnBrk="0" hangingPunct="1">
        <a:defRPr sz="35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9" Type="http://schemas.openxmlformats.org/officeDocument/2006/relationships/image" Target="../media/image42.png"/><Relationship Id="rId8" Type="http://schemas.openxmlformats.org/officeDocument/2006/relationships/image" Target="../media/image41.svg"/><Relationship Id="rId7" Type="http://schemas.openxmlformats.org/officeDocument/2006/relationships/image" Target="../media/image40.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 Id="rId3" Type="http://schemas.openxmlformats.org/officeDocument/2006/relationships/image" Target="../media/image36.png"/><Relationship Id="rId2" Type="http://schemas.openxmlformats.org/officeDocument/2006/relationships/image" Target="../media/image35.jpeg"/><Relationship Id="rId17" Type="http://schemas.openxmlformats.org/officeDocument/2006/relationships/slideLayout" Target="../slideLayouts/slideLayout15.xml"/><Relationship Id="rId16" Type="http://schemas.openxmlformats.org/officeDocument/2006/relationships/image" Target="../media/image49.svg"/><Relationship Id="rId15" Type="http://schemas.openxmlformats.org/officeDocument/2006/relationships/image" Target="../media/image48.png"/><Relationship Id="rId14" Type="http://schemas.openxmlformats.org/officeDocument/2006/relationships/image" Target="../media/image47.svg"/><Relationship Id="rId13" Type="http://schemas.openxmlformats.org/officeDocument/2006/relationships/image" Target="../media/image46.png"/><Relationship Id="rId12" Type="http://schemas.openxmlformats.org/officeDocument/2006/relationships/image" Target="../media/image45.svg"/><Relationship Id="rId11" Type="http://schemas.openxmlformats.org/officeDocument/2006/relationships/image" Target="../media/image44.png"/><Relationship Id="rId10" Type="http://schemas.openxmlformats.org/officeDocument/2006/relationships/image" Target="../media/image43.svg"/><Relationship Id="rId1" Type="http://schemas.openxmlformats.org/officeDocument/2006/relationships/image" Target="../media/image34.jpeg"/></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11.xml"/><Relationship Id="rId8" Type="http://schemas.openxmlformats.org/officeDocument/2006/relationships/image" Target="../media/image57.svg"/><Relationship Id="rId7" Type="http://schemas.openxmlformats.org/officeDocument/2006/relationships/image" Target="../media/image56.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s>
</file>

<file path=ppt/slides/_rels/slide12.xml.rels><?xml version="1.0" encoding="UTF-8" standalone="yes"?>
<Relationships xmlns="http://schemas.openxmlformats.org/package/2006/relationships"><Relationship Id="rId9" Type="http://schemas.openxmlformats.org/officeDocument/2006/relationships/image" Target="../media/image65.png"/><Relationship Id="rId8" Type="http://schemas.openxmlformats.org/officeDocument/2006/relationships/image" Target="../media/image45.svg"/><Relationship Id="rId7" Type="http://schemas.openxmlformats.org/officeDocument/2006/relationships/image" Target="../media/image64.png"/><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svg"/><Relationship Id="rId3" Type="http://schemas.openxmlformats.org/officeDocument/2006/relationships/image" Target="../media/image60.png"/><Relationship Id="rId2" Type="http://schemas.openxmlformats.org/officeDocument/2006/relationships/image" Target="../media/image59.svg"/><Relationship Id="rId11" Type="http://schemas.openxmlformats.org/officeDocument/2006/relationships/slideLayout" Target="../slideLayouts/slideLayout11.xml"/><Relationship Id="rId10" Type="http://schemas.openxmlformats.org/officeDocument/2006/relationships/image" Target="../media/image66.svg"/><Relationship Id="rId1" Type="http://schemas.openxmlformats.org/officeDocument/2006/relationships/image" Target="../media/image58.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7.png"/></Relationships>
</file>

<file path=ppt/slides/_rels/slide14.xml.rels><?xml version="1.0" encoding="UTF-8" standalone="yes"?>
<Relationships xmlns="http://schemas.openxmlformats.org/package/2006/relationships"><Relationship Id="rId9" Type="http://schemas.openxmlformats.org/officeDocument/2006/relationships/image" Target="../media/image76.png"/><Relationship Id="rId8" Type="http://schemas.openxmlformats.org/officeDocument/2006/relationships/image" Target="../media/image75.svg"/><Relationship Id="rId7" Type="http://schemas.openxmlformats.org/officeDocument/2006/relationships/image" Target="../media/image74.png"/><Relationship Id="rId6" Type="http://schemas.openxmlformats.org/officeDocument/2006/relationships/image" Target="../media/image73.svg"/><Relationship Id="rId5" Type="http://schemas.openxmlformats.org/officeDocument/2006/relationships/image" Target="../media/image72.png"/><Relationship Id="rId4" Type="http://schemas.openxmlformats.org/officeDocument/2006/relationships/image" Target="../media/image71.svg"/><Relationship Id="rId3" Type="http://schemas.openxmlformats.org/officeDocument/2006/relationships/image" Target="../media/image70.png"/><Relationship Id="rId2" Type="http://schemas.openxmlformats.org/officeDocument/2006/relationships/image" Target="../media/image69.svg"/><Relationship Id="rId11" Type="http://schemas.openxmlformats.org/officeDocument/2006/relationships/slideLayout" Target="../slideLayouts/slideLayout11.xml"/><Relationship Id="rId10" Type="http://schemas.openxmlformats.org/officeDocument/2006/relationships/image" Target="../media/image77.svg"/><Relationship Id="rId1" Type="http://schemas.openxmlformats.org/officeDocument/2006/relationships/image" Target="../media/image6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4.png"/><Relationship Id="rId1" Type="http://schemas.openxmlformats.org/officeDocument/2006/relationships/image" Target="../media/image78.jpeg"/></Relationships>
</file>

<file path=ppt/slides/_rels/slide16.xml.rels><?xml version="1.0" encoding="UTF-8" standalone="yes"?>
<Relationships xmlns="http://schemas.openxmlformats.org/package/2006/relationships"><Relationship Id="rId9" Type="http://schemas.openxmlformats.org/officeDocument/2006/relationships/image" Target="../media/image85.png"/><Relationship Id="rId8" Type="http://schemas.openxmlformats.org/officeDocument/2006/relationships/image" Target="../media/image84.svg"/><Relationship Id="rId7" Type="http://schemas.openxmlformats.org/officeDocument/2006/relationships/image" Target="../media/image83.png"/><Relationship Id="rId6" Type="http://schemas.openxmlformats.org/officeDocument/2006/relationships/image" Target="../media/image37.svg"/><Relationship Id="rId5" Type="http://schemas.openxmlformats.org/officeDocument/2006/relationships/image" Target="../media/image82.png"/><Relationship Id="rId4" Type="http://schemas.openxmlformats.org/officeDocument/2006/relationships/image" Target="../media/image81.svg"/><Relationship Id="rId3" Type="http://schemas.openxmlformats.org/officeDocument/2006/relationships/image" Target="../media/image80.png"/><Relationship Id="rId2" Type="http://schemas.openxmlformats.org/officeDocument/2006/relationships/image" Target="../media/image20.svg"/><Relationship Id="rId11" Type="http://schemas.openxmlformats.org/officeDocument/2006/relationships/slideLayout" Target="../slideLayouts/slideLayout11.xml"/><Relationship Id="rId10" Type="http://schemas.openxmlformats.org/officeDocument/2006/relationships/image" Target="../media/image86.svg"/><Relationship Id="rId1" Type="http://schemas.openxmlformats.org/officeDocument/2006/relationships/image" Target="../media/image79.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png"/><Relationship Id="rId1" Type="http://schemas.openxmlformats.org/officeDocument/2006/relationships/image" Target="../media/image87.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11.xml"/><Relationship Id="rId3" Type="http://schemas.openxmlformats.org/officeDocument/2006/relationships/image" Target="../media/image89.svg"/><Relationship Id="rId2" Type="http://schemas.openxmlformats.org/officeDocument/2006/relationships/image" Target="../media/image88.pn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1.png"/><Relationship Id="rId1" Type="http://schemas.openxmlformats.org/officeDocument/2006/relationships/image" Target="../media/image10.jpe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11.xml"/><Relationship Id="rId3" Type="http://schemas.openxmlformats.org/officeDocument/2006/relationships/image" Target="../media/image1.png"/><Relationship Id="rId2" Type="http://schemas.openxmlformats.org/officeDocument/2006/relationships/image" Target="../media/image91.svg"/><Relationship Id="rId1" Type="http://schemas.openxmlformats.org/officeDocument/2006/relationships/image" Target="../media/image90.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1.xml"/><Relationship Id="rId3" Type="http://schemas.openxmlformats.org/officeDocument/2006/relationships/image" Target="../media/image1.png"/><Relationship Id="rId2" Type="http://schemas.openxmlformats.org/officeDocument/2006/relationships/image" Target="../media/image93.svg"/><Relationship Id="rId1" Type="http://schemas.openxmlformats.org/officeDocument/2006/relationships/image" Target="../media/image92.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image" Target="../media/image96.svg"/><Relationship Id="rId2" Type="http://schemas.openxmlformats.org/officeDocument/2006/relationships/image" Target="../media/image95.png"/><Relationship Id="rId1" Type="http://schemas.openxmlformats.org/officeDocument/2006/relationships/image" Target="../media/image94.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4.png"/><Relationship Id="rId1" Type="http://schemas.openxmlformats.org/officeDocument/2006/relationships/image" Target="../media/image97.jpeg"/></Relationships>
</file>

<file path=ppt/slides/_rels/slide27.xml.rels><?xml version="1.0" encoding="UTF-8" standalone="yes"?>
<Relationships xmlns="http://schemas.openxmlformats.org/package/2006/relationships"><Relationship Id="rId9" Type="http://schemas.openxmlformats.org/officeDocument/2006/relationships/image" Target="../media/image106.jpeg"/><Relationship Id="rId8" Type="http://schemas.openxmlformats.org/officeDocument/2006/relationships/image" Target="../media/image105.svg"/><Relationship Id="rId7" Type="http://schemas.openxmlformats.org/officeDocument/2006/relationships/image" Target="../media/image104.png"/><Relationship Id="rId6" Type="http://schemas.openxmlformats.org/officeDocument/2006/relationships/image" Target="../media/image103.svg"/><Relationship Id="rId5" Type="http://schemas.openxmlformats.org/officeDocument/2006/relationships/image" Target="../media/image102.png"/><Relationship Id="rId4" Type="http://schemas.openxmlformats.org/officeDocument/2006/relationships/image" Target="../media/image101.svg"/><Relationship Id="rId3" Type="http://schemas.openxmlformats.org/officeDocument/2006/relationships/image" Target="../media/image100.png"/><Relationship Id="rId2" Type="http://schemas.openxmlformats.org/officeDocument/2006/relationships/image" Target="../media/image99.svg"/><Relationship Id="rId11" Type="http://schemas.openxmlformats.org/officeDocument/2006/relationships/slideLayout" Target="../slideLayouts/slideLayout15.xml"/><Relationship Id="rId10" Type="http://schemas.openxmlformats.org/officeDocument/2006/relationships/image" Target="../media/image107.jpeg"/><Relationship Id="rId1" Type="http://schemas.openxmlformats.org/officeDocument/2006/relationships/image" Target="../media/image98.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image" Target="../media/image109.jpeg"/><Relationship Id="rId1" Type="http://schemas.openxmlformats.org/officeDocument/2006/relationships/image" Target="../media/image108.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4.png"/><Relationship Id="rId1" Type="http://schemas.openxmlformats.org/officeDocument/2006/relationships/image" Target="../media/image1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png"/><Relationship Id="rId1" Type="http://schemas.openxmlformats.org/officeDocument/2006/relationships/image" Target="../media/image110.jpeg"/></Relationships>
</file>

<file path=ppt/slides/_rels/slide32.xml.rels><?xml version="1.0" encoding="UTF-8" standalone="yes"?>
<Relationships xmlns="http://schemas.openxmlformats.org/package/2006/relationships"><Relationship Id="rId9" Type="http://schemas.openxmlformats.org/officeDocument/2006/relationships/image" Target="../media/image119.png"/><Relationship Id="rId8" Type="http://schemas.openxmlformats.org/officeDocument/2006/relationships/image" Target="../media/image118.svg"/><Relationship Id="rId7" Type="http://schemas.openxmlformats.org/officeDocument/2006/relationships/image" Target="../media/image117.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 Id="rId3" Type="http://schemas.openxmlformats.org/officeDocument/2006/relationships/image" Target="../media/image113.png"/><Relationship Id="rId2" Type="http://schemas.openxmlformats.org/officeDocument/2006/relationships/image" Target="../media/image112.svg"/><Relationship Id="rId13" Type="http://schemas.openxmlformats.org/officeDocument/2006/relationships/slideLayout" Target="../slideLayouts/slideLayout11.xml"/><Relationship Id="rId12" Type="http://schemas.openxmlformats.org/officeDocument/2006/relationships/image" Target="../media/image122.svg"/><Relationship Id="rId11" Type="http://schemas.openxmlformats.org/officeDocument/2006/relationships/image" Target="../media/image121.png"/><Relationship Id="rId10" Type="http://schemas.openxmlformats.org/officeDocument/2006/relationships/image" Target="../media/image120.svg"/><Relationship Id="rId1" Type="http://schemas.openxmlformats.org/officeDocument/2006/relationships/image" Target="../media/image1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11.xml"/><Relationship Id="rId5" Type="http://schemas.openxmlformats.org/officeDocument/2006/relationships/image" Target="../media/image16.svg"/><Relationship Id="rId4" Type="http://schemas.openxmlformats.org/officeDocument/2006/relationships/image" Target="../media/image15.png"/><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image" Target="../media/image1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16.xml"/><Relationship Id="rId5" Type="http://schemas.openxmlformats.org/officeDocument/2006/relationships/image" Target="../media/image1.png"/><Relationship Id="rId4" Type="http://schemas.openxmlformats.org/officeDocument/2006/relationships/image" Target="../media/image126.svg"/><Relationship Id="rId3" Type="http://schemas.openxmlformats.org/officeDocument/2006/relationships/image" Target="../media/image125.png"/><Relationship Id="rId2" Type="http://schemas.openxmlformats.org/officeDocument/2006/relationships/image" Target="../media/image124.jpeg"/><Relationship Id="rId1" Type="http://schemas.openxmlformats.org/officeDocument/2006/relationships/image" Target="../media/image123.jpeg"/></Relationships>
</file>

<file path=ppt/slides/_rels/slide5.xml.rels><?xml version="1.0" encoding="UTF-8" standalone="yes"?>
<Relationships xmlns="http://schemas.openxmlformats.org/package/2006/relationships"><Relationship Id="rId9" Type="http://schemas.openxmlformats.org/officeDocument/2006/relationships/image" Target="../media/image25.png"/><Relationship Id="rId8" Type="http://schemas.openxmlformats.org/officeDocument/2006/relationships/image" Target="../media/image24.svg"/><Relationship Id="rId7" Type="http://schemas.openxmlformats.org/officeDocument/2006/relationships/image" Target="../media/image23.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 Id="rId3" Type="http://schemas.openxmlformats.org/officeDocument/2006/relationships/image" Target="../media/image19.png"/><Relationship Id="rId2" Type="http://schemas.openxmlformats.org/officeDocument/2006/relationships/image" Target="../media/image18.svg"/><Relationship Id="rId12" Type="http://schemas.openxmlformats.org/officeDocument/2006/relationships/slideLayout" Target="../slideLayouts/slideLayout8.xml"/><Relationship Id="rId11" Type="http://schemas.openxmlformats.org/officeDocument/2006/relationships/image" Target="../media/image1.png"/><Relationship Id="rId10" Type="http://schemas.openxmlformats.org/officeDocument/2006/relationships/image" Target="../media/image26.svg"/><Relationship Id="rId1"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4.png"/><Relationship Id="rId1" Type="http://schemas.openxmlformats.org/officeDocument/2006/relationships/image" Target="../media/image27.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png"/><Relationship Id="rId1" Type="http://schemas.openxmlformats.org/officeDocument/2006/relationships/image" Target="../media/image28.jpe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11.xml"/><Relationship Id="rId5" Type="http://schemas.openxmlformats.org/officeDocument/2006/relationships/image" Target="../media/image32.svg"/><Relationship Id="rId4" Type="http://schemas.openxmlformats.org/officeDocument/2006/relationships/image" Target="../media/image31.png"/><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png"/><Relationship Id="rId1"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0459" y="2020310"/>
            <a:ext cx="18242756" cy="3059690"/>
          </a:xfrm>
        </p:spPr>
        <p:txBody>
          <a:bodyPr anchor="b">
            <a:normAutofit/>
          </a:bodyPr>
          <a:lstStyle/>
          <a:p>
            <a:r>
              <a:rPr lang="en-GB" sz="11500" dirty="0">
                <a:solidFill>
                  <a:schemeClr val="accent2"/>
                </a:solidFill>
              </a:rPr>
              <a:t>CEPA</a:t>
            </a:r>
            <a:r>
              <a:rPr lang="en-GB" sz="11500" dirty="0"/>
              <a:t> </a:t>
            </a:r>
            <a:endParaRPr lang="en-GB" sz="11500" dirty="0"/>
          </a:p>
        </p:txBody>
      </p:sp>
      <p:sp>
        <p:nvSpPr>
          <p:cNvPr id="4" name="Subtitle 3"/>
          <p:cNvSpPr>
            <a:spLocks noGrp="1"/>
          </p:cNvSpPr>
          <p:nvPr>
            <p:ph type="subTitle" idx="1"/>
          </p:nvPr>
        </p:nvSpPr>
        <p:spPr>
          <a:xfrm>
            <a:off x="3040459" y="5226580"/>
            <a:ext cx="18242756" cy="3311524"/>
          </a:xfrm>
        </p:spPr>
        <p:txBody>
          <a:bodyPr/>
          <a:lstStyle/>
          <a:p>
            <a:r>
              <a:rPr lang="en-GB" sz="9600" dirty="0">
                <a:solidFill>
                  <a:schemeClr val="bg1"/>
                </a:solidFill>
              </a:rPr>
              <a:t>The Continental Energy Programme in Africa</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A road with trees and dirt&#10;&#10;AI-generated content may be incorrect."/>
          <p:cNvPicPr>
            <a:picLocks noGrp="1" noChangeAspect="1"/>
          </p:cNvPicPr>
          <p:nvPr>
            <p:ph type="pic" sz="quarter" idx="15"/>
          </p:nvPr>
        </p:nvPicPr>
        <p:blipFill>
          <a:blip r:embed="rId1" cstate="email"/>
          <a:srcRect/>
          <a:stretch>
            <a:fillRect/>
          </a:stretch>
        </p:blipFill>
        <p:spPr>
          <a:xfrm>
            <a:off x="15191867" y="4573256"/>
            <a:ext cx="4567822" cy="4605423"/>
          </a:xfrm>
        </p:spPr>
      </p:pic>
      <p:sp>
        <p:nvSpPr>
          <p:cNvPr id="2" name="Content Placeholder 1"/>
          <p:cNvSpPr>
            <a:spLocks noGrp="1"/>
          </p:cNvSpPr>
          <p:nvPr>
            <p:ph sz="half" idx="1"/>
          </p:nvPr>
        </p:nvSpPr>
        <p:spPr>
          <a:xfrm>
            <a:off x="2486133" y="952261"/>
            <a:ext cx="11384362" cy="10178779"/>
          </a:xfrm>
        </p:spPr>
        <p:txBody>
          <a:bodyPr>
            <a:normAutofit/>
          </a:bodyPr>
          <a:lstStyle/>
          <a:p>
            <a:pPr>
              <a:spcBef>
                <a:spcPts val="1000"/>
              </a:spcBef>
              <a:spcAft>
                <a:spcPts val="650"/>
              </a:spcAft>
              <a:buClr>
                <a:srgbClr val="00125C"/>
              </a:buClr>
              <a:buSzPct val="120000"/>
            </a:pPr>
            <a:r>
              <a:rPr lang="en-GB" dirty="0"/>
              <a:t>Enhanced energy access </a:t>
            </a:r>
            <a:endParaRPr lang="en-GB" dirty="0"/>
          </a:p>
          <a:p>
            <a:pPr>
              <a:spcBef>
                <a:spcPts val="1000"/>
              </a:spcBef>
              <a:spcAft>
                <a:spcPts val="650"/>
              </a:spcAft>
              <a:buClr>
                <a:srgbClr val="00125C"/>
              </a:buClr>
              <a:buSzPct val="120000"/>
            </a:pPr>
            <a:r>
              <a:rPr lang="en-GB" dirty="0"/>
              <a:t>Increased energy security and resilience </a:t>
            </a:r>
            <a:endParaRPr lang="en-GB" dirty="0"/>
          </a:p>
          <a:p>
            <a:pPr>
              <a:spcBef>
                <a:spcPts val="1000"/>
              </a:spcBef>
              <a:spcAft>
                <a:spcPts val="650"/>
              </a:spcAft>
              <a:buClr>
                <a:srgbClr val="00125C"/>
              </a:buClr>
              <a:buSzPct val="120000"/>
            </a:pPr>
            <a:r>
              <a:rPr lang="en-GB" dirty="0"/>
              <a:t>Market integration and investment opportunities </a:t>
            </a:r>
            <a:endParaRPr lang="en-GB" dirty="0"/>
          </a:p>
          <a:p>
            <a:pPr>
              <a:spcBef>
                <a:spcPts val="1000"/>
              </a:spcBef>
              <a:spcAft>
                <a:spcPts val="650"/>
              </a:spcAft>
              <a:buClr>
                <a:srgbClr val="00125C"/>
              </a:buClr>
              <a:buSzPct val="120000"/>
            </a:pPr>
            <a:r>
              <a:rPr lang="en-GB" dirty="0"/>
              <a:t>Technology transfer and expertise </a:t>
            </a:r>
            <a:endParaRPr lang="en-GB" dirty="0"/>
          </a:p>
          <a:p>
            <a:pPr>
              <a:spcBef>
                <a:spcPts val="1000"/>
              </a:spcBef>
              <a:spcAft>
                <a:spcPts val="650"/>
              </a:spcAft>
              <a:buClr>
                <a:srgbClr val="00125C"/>
              </a:buClr>
              <a:buSzPct val="120000"/>
            </a:pPr>
            <a:r>
              <a:rPr lang="en-GB" dirty="0"/>
              <a:t>Climate mitigation and adaptation </a:t>
            </a:r>
            <a:endParaRPr lang="en-GB" dirty="0"/>
          </a:p>
          <a:p>
            <a:pPr>
              <a:spcBef>
                <a:spcPts val="1000"/>
              </a:spcBef>
              <a:spcAft>
                <a:spcPts val="650"/>
              </a:spcAft>
              <a:buClr>
                <a:srgbClr val="00125C"/>
              </a:buClr>
              <a:buSzPct val="120000"/>
            </a:pPr>
            <a:r>
              <a:rPr lang="en-GB" dirty="0"/>
              <a:t>Economic growth and job creation </a:t>
            </a:r>
            <a:endParaRPr lang="en-GB" dirty="0"/>
          </a:p>
          <a:p>
            <a:pPr>
              <a:spcBef>
                <a:spcPts val="1000"/>
              </a:spcBef>
              <a:spcAft>
                <a:spcPts val="650"/>
              </a:spcAft>
              <a:buClr>
                <a:srgbClr val="00125C"/>
              </a:buClr>
              <a:buSzPct val="120000"/>
            </a:pPr>
            <a:r>
              <a:rPr lang="en-GB" dirty="0"/>
              <a:t>Pan-African cooperation and global Leadership </a:t>
            </a:r>
            <a:endParaRPr lang="en-GB" dirty="0"/>
          </a:p>
        </p:txBody>
      </p:sp>
      <p:sp>
        <p:nvSpPr>
          <p:cNvPr id="18" name="TextBox 17"/>
          <p:cNvSpPr txBox="1"/>
          <p:nvPr/>
        </p:nvSpPr>
        <p:spPr>
          <a:xfrm>
            <a:off x="2486133" y="9961263"/>
            <a:ext cx="11384362" cy="461665"/>
          </a:xfrm>
          <a:prstGeom prst="rect">
            <a:avLst/>
          </a:prstGeom>
          <a:noFill/>
        </p:spPr>
        <p:txBody>
          <a:bodyPr wrap="square">
            <a:spAutoFit/>
          </a:bodyPr>
          <a:lstStyle/>
          <a:p>
            <a:r>
              <a:rPr lang="en-GB" sz="2400" b="0" i="1" dirty="0">
                <a:solidFill>
                  <a:schemeClr val="accent6"/>
                </a:solidFill>
                <a:effectLst/>
                <a:latin typeface="Arial" panose="020B0604020202020204" pitchFamily="34" charset="0"/>
                <a:cs typeface="Arial" panose="020B0604020202020204" pitchFamily="34" charset="0"/>
              </a:rPr>
              <a:t>Photos: Kindel Media, </a:t>
            </a:r>
            <a:r>
              <a:rPr lang="en-GB" sz="2400" b="0" i="1" dirty="0" err="1">
                <a:solidFill>
                  <a:schemeClr val="accent6"/>
                </a:solidFill>
                <a:effectLst/>
                <a:latin typeface="Arial" panose="020B0604020202020204" pitchFamily="34" charset="0"/>
                <a:cs typeface="Arial" panose="020B0604020202020204" pitchFamily="34" charset="0"/>
              </a:rPr>
              <a:t>Pexels</a:t>
            </a:r>
            <a:r>
              <a:rPr lang="en-GB" sz="2400" b="0" i="1" dirty="0">
                <a:solidFill>
                  <a:schemeClr val="accent6"/>
                </a:solidFill>
                <a:effectLst/>
                <a:latin typeface="Arial" panose="020B0604020202020204" pitchFamily="34" charset="0"/>
                <a:cs typeface="Arial" panose="020B0604020202020204" pitchFamily="34" charset="0"/>
              </a:rPr>
              <a:t>.</a:t>
            </a:r>
            <a:endParaRPr lang="en-US" sz="2400" i="1" dirty="0">
              <a:solidFill>
                <a:schemeClr val="accent6"/>
              </a:solidFill>
              <a:latin typeface="Arial" panose="020B0604020202020204" pitchFamily="34" charset="0"/>
              <a:cs typeface="Arial" panose="020B0604020202020204" pitchFamily="34" charset="0"/>
            </a:endParaRPr>
          </a:p>
        </p:txBody>
      </p:sp>
      <p:pic>
        <p:nvPicPr>
          <p:cNvPr id="16" name="Picture Placeholder 15" descr="A wind turbines on a hill&#10;&#10;AI-generated content may be incorrect."/>
          <p:cNvPicPr>
            <a:picLocks noGrp="1" noChangeAspect="1"/>
          </p:cNvPicPr>
          <p:nvPr>
            <p:ph type="pic" sz="quarter" idx="11"/>
          </p:nvPr>
        </p:nvPicPr>
        <p:blipFill>
          <a:blip r:embed="rId2" cstate="email"/>
          <a:srcRect/>
          <a:stretch>
            <a:fillRect/>
          </a:stretch>
        </p:blipFill>
        <p:spPr>
          <a:xfrm>
            <a:off x="19739811" y="0"/>
            <a:ext cx="4567822" cy="4567822"/>
          </a:xfrm>
        </p:spPr>
      </p:pic>
      <p:pic>
        <p:nvPicPr>
          <p:cNvPr id="6" name="Graphic 5" descr="Renewable Energy outlin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0875" y="896008"/>
            <a:ext cx="914400" cy="914400"/>
          </a:xfrm>
          <a:prstGeom prst="rect">
            <a:avLst/>
          </a:prstGeom>
        </p:spPr>
      </p:pic>
      <p:pic>
        <p:nvPicPr>
          <p:cNvPr id="8" name="Graphic 7" descr="Shield Tick outline"/>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00875" y="1887872"/>
            <a:ext cx="914400" cy="914400"/>
          </a:xfrm>
          <a:prstGeom prst="rect">
            <a:avLst/>
          </a:prstGeom>
        </p:spPr>
      </p:pic>
      <p:pic>
        <p:nvPicPr>
          <p:cNvPr id="12" name="Graphic 11" descr="Bar graph with upward trend outline"/>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00875" y="6430696"/>
            <a:ext cx="914400" cy="914400"/>
          </a:xfrm>
          <a:prstGeom prst="rect">
            <a:avLst/>
          </a:prstGeom>
        </p:spPr>
      </p:pic>
      <p:pic>
        <p:nvPicPr>
          <p:cNvPr id="14" name="Graphic 13" descr="World outline"/>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00875" y="2876916"/>
            <a:ext cx="914400" cy="914400"/>
          </a:xfrm>
          <a:prstGeom prst="rect">
            <a:avLst/>
          </a:prstGeom>
        </p:spPr>
      </p:pic>
      <p:pic>
        <p:nvPicPr>
          <p:cNvPr id="17" name="Graphic 16" descr="Transfer outline"/>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300875" y="4499679"/>
            <a:ext cx="914400" cy="914400"/>
          </a:xfrm>
          <a:prstGeom prst="rect">
            <a:avLst/>
          </a:prstGeom>
        </p:spPr>
      </p:pic>
      <p:pic>
        <p:nvPicPr>
          <p:cNvPr id="21" name="Graphic 20" descr="Thermometer outline"/>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300875" y="5456505"/>
            <a:ext cx="914400" cy="914400"/>
          </a:xfrm>
          <a:prstGeom prst="rect">
            <a:avLst/>
          </a:prstGeom>
        </p:spPr>
      </p:pic>
      <p:pic>
        <p:nvPicPr>
          <p:cNvPr id="25" name="Graphic 24" descr="Handshake outline"/>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300875" y="7404887"/>
            <a:ext cx="914400" cy="914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8527" y="2344208"/>
            <a:ext cx="9323581" cy="2246828"/>
          </a:xfrm>
        </p:spPr>
        <p:txBody>
          <a:bodyPr anchor="t"/>
          <a:lstStyle/>
          <a:p>
            <a:r>
              <a:rPr lang="en-GB" sz="6600" b="0" dirty="0">
                <a:solidFill>
                  <a:schemeClr val="accent1"/>
                </a:solidFill>
              </a:rPr>
              <a:t>The</a:t>
            </a:r>
            <a:r>
              <a:rPr lang="en-GB" sz="6600" dirty="0">
                <a:solidFill>
                  <a:schemeClr val="accent1"/>
                </a:solidFill>
              </a:rPr>
              <a:t> </a:t>
            </a:r>
            <a:r>
              <a:rPr lang="en-GB" sz="6600" dirty="0" err="1">
                <a:solidFill>
                  <a:schemeClr val="accent1"/>
                </a:solidFill>
              </a:rPr>
              <a:t>AfSEM</a:t>
            </a:r>
            <a:r>
              <a:rPr lang="en-GB" sz="6600" dirty="0">
                <a:solidFill>
                  <a:schemeClr val="accent1"/>
                </a:solidFill>
              </a:rPr>
              <a:t> </a:t>
            </a:r>
            <a:r>
              <a:rPr lang="en-GB" sz="6600" b="0" dirty="0">
                <a:solidFill>
                  <a:schemeClr val="accent1"/>
                </a:solidFill>
              </a:rPr>
              <a:t>African Single Electricity Market</a:t>
            </a:r>
            <a:endParaRPr lang="en-GB" sz="6600" b="0" dirty="0">
              <a:solidFill>
                <a:schemeClr val="accent1"/>
              </a:solidFill>
            </a:endParaRPr>
          </a:p>
        </p:txBody>
      </p:sp>
      <p:sp>
        <p:nvSpPr>
          <p:cNvPr id="6" name="TextBox 5"/>
          <p:cNvSpPr txBox="1"/>
          <p:nvPr/>
        </p:nvSpPr>
        <p:spPr>
          <a:xfrm>
            <a:off x="14699728" y="2344208"/>
            <a:ext cx="8305420" cy="1323439"/>
          </a:xfrm>
          <a:prstGeom prst="rect">
            <a:avLst/>
          </a:prstGeom>
          <a:noFill/>
        </p:spPr>
        <p:txBody>
          <a:bodyPr wrap="square" rtlCol="0">
            <a:spAutoFit/>
          </a:bodyPr>
          <a:lstStyle/>
          <a:p>
            <a:r>
              <a:rPr lang="en-GB" sz="4000" b="1" i="0" dirty="0">
                <a:solidFill>
                  <a:schemeClr val="accent6"/>
                </a:solidFill>
                <a:effectLst/>
                <a:latin typeface="Arial" panose="020B0604020202020204" pitchFamily="34" charset="0"/>
                <a:cs typeface="Arial" panose="020B0604020202020204" pitchFamily="34" charset="0"/>
              </a:rPr>
              <a:t>Based on the African Continental Free Trade Area </a:t>
            </a:r>
            <a:r>
              <a:rPr lang="en-GB" sz="4000" i="0" dirty="0">
                <a:solidFill>
                  <a:schemeClr val="accent6"/>
                </a:solidFill>
                <a:effectLst/>
                <a:latin typeface="Arial" panose="020B0604020202020204" pitchFamily="34" charset="0"/>
                <a:cs typeface="Arial" panose="020B0604020202020204" pitchFamily="34" charset="0"/>
              </a:rPr>
              <a:t>(</a:t>
            </a:r>
            <a:r>
              <a:rPr lang="en-GB" sz="4000" i="0" dirty="0" err="1">
                <a:solidFill>
                  <a:schemeClr val="accent6"/>
                </a:solidFill>
                <a:effectLst/>
                <a:latin typeface="Arial" panose="020B0604020202020204" pitchFamily="34" charset="0"/>
                <a:cs typeface="Arial" panose="020B0604020202020204" pitchFamily="34" charset="0"/>
              </a:rPr>
              <a:t>AfCFTA</a:t>
            </a:r>
            <a:r>
              <a:rPr lang="en-GB" sz="4000" i="0" dirty="0">
                <a:solidFill>
                  <a:schemeClr val="accent6"/>
                </a:solidFill>
                <a:effectLst/>
                <a:latin typeface="Arial" panose="020B0604020202020204" pitchFamily="34" charset="0"/>
                <a:cs typeface="Arial" panose="020B0604020202020204" pitchFamily="34" charset="0"/>
              </a:rPr>
              <a:t>) </a:t>
            </a:r>
            <a:endParaRPr lang="en-GB" sz="4000" i="0" dirty="0">
              <a:solidFill>
                <a:schemeClr val="accent6"/>
              </a:solidFill>
              <a:effectLst/>
              <a:latin typeface="Arial" panose="020B0604020202020204" pitchFamily="34" charset="0"/>
              <a:cs typeface="Arial" panose="020B0604020202020204" pitchFamily="34" charset="0"/>
            </a:endParaRPr>
          </a:p>
        </p:txBody>
      </p:sp>
      <p:cxnSp>
        <p:nvCxnSpPr>
          <p:cNvPr id="14" name="Straight Connector 13"/>
          <p:cNvCxnSpPr/>
          <p:nvPr/>
        </p:nvCxnSpPr>
        <p:spPr>
          <a:xfrm>
            <a:off x="14699727" y="4092281"/>
            <a:ext cx="7957077"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Content Placeholder 11"/>
          <p:cNvSpPr txBox="1"/>
          <p:nvPr/>
        </p:nvSpPr>
        <p:spPr>
          <a:xfrm>
            <a:off x="1318528" y="5459526"/>
            <a:ext cx="9535886" cy="3416309"/>
          </a:xfrm>
          <a:prstGeom prst="rect">
            <a:avLst/>
          </a:prstGeom>
        </p:spPr>
        <p:txBody>
          <a:bodyPr>
            <a:normAutofit fontScale="92500" lnSpcReduction="20000"/>
          </a:bodyPr>
          <a:lstStyle>
            <a:lvl1pPr marL="455930" indent="-455930" algn="l" defTabSz="1824355" rtl="0" eaLnBrk="1" latinLnBrk="0" hangingPunct="1">
              <a:lnSpc>
                <a:spcPct val="90000"/>
              </a:lnSpc>
              <a:spcBef>
                <a:spcPts val="1995"/>
              </a:spcBef>
              <a:buFont typeface="Arial" panose="020B0604020202020204" pitchFamily="34" charset="0"/>
              <a:buChar char="•"/>
              <a:defRPr sz="5585" kern="1200">
                <a:solidFill>
                  <a:schemeClr val="tx1"/>
                </a:solidFill>
                <a:latin typeface="+mn-lt"/>
                <a:ea typeface="+mn-ea"/>
                <a:cs typeface="+mn-cs"/>
              </a:defRPr>
            </a:lvl1pPr>
            <a:lvl2pPr marL="1368425" indent="-455930" algn="l" defTabSz="1824355" rtl="0" eaLnBrk="1" latinLnBrk="0" hangingPunct="1">
              <a:lnSpc>
                <a:spcPct val="90000"/>
              </a:lnSpc>
              <a:spcBef>
                <a:spcPts val="1000"/>
              </a:spcBef>
              <a:buFont typeface="Arial" panose="020B0604020202020204" pitchFamily="34" charset="0"/>
              <a:buChar char="•"/>
              <a:defRPr sz="4790" kern="1200">
                <a:solidFill>
                  <a:schemeClr val="tx1"/>
                </a:solidFill>
                <a:latin typeface="+mn-lt"/>
                <a:ea typeface="+mn-ea"/>
                <a:cs typeface="+mn-cs"/>
              </a:defRPr>
            </a:lvl2pPr>
            <a:lvl3pPr marL="2280285" indent="-455930" algn="l" defTabSz="1824355" rtl="0" eaLnBrk="1" latinLnBrk="0" hangingPunct="1">
              <a:lnSpc>
                <a:spcPct val="90000"/>
              </a:lnSpc>
              <a:spcBef>
                <a:spcPts val="1000"/>
              </a:spcBef>
              <a:buFont typeface="Arial" panose="020B0604020202020204" pitchFamily="34" charset="0"/>
              <a:buChar char="•"/>
              <a:defRPr sz="3990" kern="1200">
                <a:solidFill>
                  <a:schemeClr val="tx1"/>
                </a:solidFill>
                <a:latin typeface="+mn-lt"/>
                <a:ea typeface="+mn-ea"/>
                <a:cs typeface="+mn-cs"/>
              </a:defRPr>
            </a:lvl3pPr>
            <a:lvl4pPr marL="319278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4pPr>
            <a:lvl5pPr marL="410464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5pPr>
            <a:lvl6pPr marL="501713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6pPr>
            <a:lvl7pPr marL="592899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7pPr>
            <a:lvl8pPr marL="684149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8pPr>
            <a:lvl9pPr marL="775335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9pPr>
          </a:lstStyle>
          <a:p>
            <a:pPr marL="0" indent="0">
              <a:lnSpc>
                <a:spcPct val="120000"/>
              </a:lnSpc>
              <a:buNone/>
            </a:pPr>
            <a:r>
              <a:rPr lang="en-GB" sz="4400" b="1" dirty="0">
                <a:solidFill>
                  <a:srgbClr val="00125C"/>
                </a:solidFill>
                <a:latin typeface="Arial" panose="020B0604020202020204" pitchFamily="34" charset="0"/>
                <a:cs typeface="Arial" panose="020B0604020202020204" pitchFamily="34" charset="0"/>
              </a:rPr>
              <a:t>Mission statement</a:t>
            </a:r>
            <a:r>
              <a:rPr lang="en-GB" sz="4400" dirty="0">
                <a:solidFill>
                  <a:srgbClr val="00125C"/>
                </a:solidFill>
                <a:latin typeface="Arial" panose="020B0604020202020204" pitchFamily="34" charset="0"/>
                <a:cs typeface="Arial" panose="020B0604020202020204" pitchFamily="34" charset="0"/>
              </a:rPr>
              <a:t> </a:t>
            </a:r>
            <a:br>
              <a:rPr lang="en-GB" sz="4400" dirty="0">
                <a:solidFill>
                  <a:srgbClr val="00125C"/>
                </a:solidFill>
                <a:latin typeface="Arial" panose="020B0604020202020204" pitchFamily="34" charset="0"/>
                <a:cs typeface="Arial" panose="020B0604020202020204" pitchFamily="34" charset="0"/>
              </a:rPr>
            </a:br>
            <a:r>
              <a:rPr lang="en-GB" sz="4400" dirty="0">
                <a:solidFill>
                  <a:srgbClr val="00125C"/>
                </a:solidFill>
                <a:latin typeface="Arial" panose="020B0604020202020204" pitchFamily="34" charset="0"/>
                <a:cs typeface="Arial" panose="020B0604020202020204" pitchFamily="34" charset="0"/>
              </a:rPr>
              <a:t>To create a single, unified electricity market that enhances access to reliable, affordable and sustainable electricity for all Africans by 2040. </a:t>
            </a:r>
            <a:endParaRPr lang="en-US" sz="4400" dirty="0">
              <a:solidFill>
                <a:srgbClr val="00125C"/>
              </a:solidFill>
              <a:latin typeface="Arial" panose="020B0604020202020204" pitchFamily="34" charset="0"/>
              <a:cs typeface="Arial" panose="020B0604020202020204" pitchFamily="34" charset="0"/>
            </a:endParaRPr>
          </a:p>
        </p:txBody>
      </p:sp>
      <p:sp>
        <p:nvSpPr>
          <p:cNvPr id="8" name="TextBox 7"/>
          <p:cNvSpPr txBox="1"/>
          <p:nvPr/>
        </p:nvSpPr>
        <p:spPr>
          <a:xfrm>
            <a:off x="14699728" y="4591044"/>
            <a:ext cx="8305420" cy="1323439"/>
          </a:xfrm>
          <a:prstGeom prst="rect">
            <a:avLst/>
          </a:prstGeom>
          <a:noFill/>
        </p:spPr>
        <p:txBody>
          <a:bodyPr wrap="square" rtlCol="0">
            <a:spAutoFit/>
          </a:bodyPr>
          <a:lstStyle/>
          <a:p>
            <a:r>
              <a:rPr lang="en-GB" sz="4000" i="0" dirty="0">
                <a:solidFill>
                  <a:schemeClr val="accent6"/>
                </a:solidFill>
                <a:effectLst/>
                <a:latin typeface="Arial" panose="020B0604020202020204" pitchFamily="34" charset="0"/>
                <a:cs typeface="Arial" panose="020B0604020202020204" pitchFamily="34" charset="0"/>
              </a:rPr>
              <a:t>Harmonises </a:t>
            </a:r>
            <a:r>
              <a:rPr lang="en-GB" sz="4000" b="1" i="0" dirty="0">
                <a:solidFill>
                  <a:schemeClr val="accent6"/>
                </a:solidFill>
                <a:effectLst/>
                <a:latin typeface="Arial" panose="020B0604020202020204" pitchFamily="34" charset="0"/>
                <a:cs typeface="Arial" panose="020B0604020202020204" pitchFamily="34" charset="0"/>
              </a:rPr>
              <a:t>regulatory</a:t>
            </a:r>
            <a:r>
              <a:rPr lang="en-GB" sz="4000" i="0" dirty="0">
                <a:solidFill>
                  <a:schemeClr val="accent6"/>
                </a:solidFill>
                <a:effectLst/>
                <a:latin typeface="Arial" panose="020B0604020202020204" pitchFamily="34" charset="0"/>
                <a:cs typeface="Arial" panose="020B0604020202020204" pitchFamily="34" charset="0"/>
              </a:rPr>
              <a:t>,</a:t>
            </a:r>
            <a:r>
              <a:rPr lang="en-GB" sz="4000" b="1" i="0" dirty="0">
                <a:solidFill>
                  <a:schemeClr val="accent6"/>
                </a:solidFill>
                <a:effectLst/>
                <a:latin typeface="Arial" panose="020B0604020202020204" pitchFamily="34" charset="0"/>
                <a:cs typeface="Arial" panose="020B0604020202020204" pitchFamily="34" charset="0"/>
              </a:rPr>
              <a:t> legal </a:t>
            </a:r>
            <a:br>
              <a:rPr lang="en-GB" sz="4000" b="1" i="0" dirty="0">
                <a:solidFill>
                  <a:schemeClr val="accent6"/>
                </a:solidFill>
                <a:effectLst/>
                <a:latin typeface="Arial" panose="020B0604020202020204" pitchFamily="34" charset="0"/>
                <a:cs typeface="Arial" panose="020B0604020202020204" pitchFamily="34" charset="0"/>
              </a:rPr>
            </a:br>
            <a:r>
              <a:rPr lang="en-GB" sz="4000" i="0" dirty="0">
                <a:solidFill>
                  <a:schemeClr val="accent6"/>
                </a:solidFill>
                <a:effectLst/>
                <a:latin typeface="Arial" panose="020B0604020202020204" pitchFamily="34" charset="0"/>
                <a:cs typeface="Arial" panose="020B0604020202020204" pitchFamily="34" charset="0"/>
              </a:rPr>
              <a:t>and</a:t>
            </a:r>
            <a:r>
              <a:rPr lang="en-GB" sz="4000" b="1" i="0" dirty="0">
                <a:solidFill>
                  <a:schemeClr val="accent6"/>
                </a:solidFill>
                <a:effectLst/>
                <a:latin typeface="Arial" panose="020B0604020202020204" pitchFamily="34" charset="0"/>
                <a:cs typeface="Arial" panose="020B0604020202020204" pitchFamily="34" charset="0"/>
              </a:rPr>
              <a:t> technical frameworks</a:t>
            </a:r>
            <a:endParaRPr lang="en-GB" sz="4000" b="1" i="0" dirty="0">
              <a:solidFill>
                <a:schemeClr val="accent6"/>
              </a:solidFill>
              <a:effectLst/>
              <a:latin typeface="Arial" panose="020B0604020202020204" pitchFamily="34" charset="0"/>
              <a:cs typeface="Arial" panose="020B0604020202020204" pitchFamily="34" charset="0"/>
            </a:endParaRPr>
          </a:p>
        </p:txBody>
      </p:sp>
      <p:sp>
        <p:nvSpPr>
          <p:cNvPr id="11" name="TextBox 10"/>
          <p:cNvSpPr txBox="1"/>
          <p:nvPr/>
        </p:nvSpPr>
        <p:spPr>
          <a:xfrm>
            <a:off x="14699728" y="6647899"/>
            <a:ext cx="8305420" cy="1323439"/>
          </a:xfrm>
          <a:prstGeom prst="rect">
            <a:avLst/>
          </a:prstGeom>
          <a:noFill/>
        </p:spPr>
        <p:txBody>
          <a:bodyPr wrap="square" rtlCol="0">
            <a:spAutoFit/>
          </a:bodyPr>
          <a:lstStyle/>
          <a:p>
            <a:r>
              <a:rPr lang="en-GB" sz="4000" i="0" dirty="0">
                <a:solidFill>
                  <a:schemeClr val="accent6"/>
                </a:solidFill>
                <a:effectLst/>
                <a:latin typeface="Arial" panose="020B0604020202020204" pitchFamily="34" charset="0"/>
                <a:cs typeface="Arial" panose="020B0604020202020204" pitchFamily="34" charset="0"/>
              </a:rPr>
              <a:t>Enables </a:t>
            </a:r>
            <a:r>
              <a:rPr lang="en-GB" sz="4000" b="1" i="0" dirty="0">
                <a:solidFill>
                  <a:schemeClr val="accent6"/>
                </a:solidFill>
                <a:effectLst/>
                <a:latin typeface="Arial" panose="020B0604020202020204" pitchFamily="34" charset="0"/>
                <a:cs typeface="Arial" panose="020B0604020202020204" pitchFamily="34" charset="0"/>
              </a:rPr>
              <a:t>cross-border trade </a:t>
            </a:r>
            <a:r>
              <a:rPr lang="en-GB" sz="4000" i="0" dirty="0">
                <a:solidFill>
                  <a:schemeClr val="accent6"/>
                </a:solidFill>
                <a:effectLst/>
                <a:latin typeface="Arial" panose="020B0604020202020204" pitchFamily="34" charset="0"/>
                <a:cs typeface="Arial" panose="020B0604020202020204" pitchFamily="34" charset="0"/>
              </a:rPr>
              <a:t>of electricity through power pools </a:t>
            </a:r>
            <a:endParaRPr lang="en-GB" sz="4000" i="0" dirty="0">
              <a:solidFill>
                <a:schemeClr val="accent6"/>
              </a:solidFill>
              <a:effectLst/>
              <a:latin typeface="Arial" panose="020B0604020202020204" pitchFamily="34" charset="0"/>
              <a:cs typeface="Arial" panose="020B0604020202020204" pitchFamily="34" charset="0"/>
            </a:endParaRPr>
          </a:p>
        </p:txBody>
      </p:sp>
      <p:sp>
        <p:nvSpPr>
          <p:cNvPr id="26" name="TextBox 25"/>
          <p:cNvSpPr txBox="1"/>
          <p:nvPr/>
        </p:nvSpPr>
        <p:spPr>
          <a:xfrm>
            <a:off x="14699727" y="8704754"/>
            <a:ext cx="8272273" cy="1938992"/>
          </a:xfrm>
          <a:prstGeom prst="rect">
            <a:avLst/>
          </a:prstGeom>
          <a:noFill/>
        </p:spPr>
        <p:txBody>
          <a:bodyPr wrap="square" rtlCol="0">
            <a:spAutoFit/>
          </a:bodyPr>
          <a:lstStyle/>
          <a:p>
            <a:r>
              <a:rPr lang="en-GB" sz="4000" i="0" dirty="0">
                <a:solidFill>
                  <a:schemeClr val="accent6"/>
                </a:solidFill>
                <a:effectLst/>
                <a:latin typeface="Arial" panose="020B0604020202020204" pitchFamily="34" charset="0"/>
                <a:cs typeface="Arial" panose="020B0604020202020204" pitchFamily="34" charset="0"/>
              </a:rPr>
              <a:t>Promotes </a:t>
            </a:r>
            <a:r>
              <a:rPr lang="en-GB" sz="4000" b="1" i="0" dirty="0">
                <a:solidFill>
                  <a:schemeClr val="accent6"/>
                </a:solidFill>
                <a:effectLst/>
                <a:latin typeface="Arial" panose="020B0604020202020204" pitchFamily="34" charset="0"/>
                <a:cs typeface="Arial" panose="020B0604020202020204" pitchFamily="34" charset="0"/>
              </a:rPr>
              <a:t>energy security</a:t>
            </a:r>
            <a:r>
              <a:rPr lang="en-GB" sz="4000" i="0" dirty="0">
                <a:solidFill>
                  <a:schemeClr val="accent6"/>
                </a:solidFill>
                <a:effectLst/>
                <a:latin typeface="Arial" panose="020B0604020202020204" pitchFamily="34" charset="0"/>
                <a:cs typeface="Arial" panose="020B0604020202020204" pitchFamily="34" charset="0"/>
              </a:rPr>
              <a:t>,</a:t>
            </a:r>
            <a:r>
              <a:rPr lang="en-GB" sz="4000" b="1" i="0" dirty="0">
                <a:solidFill>
                  <a:schemeClr val="accent6"/>
                </a:solidFill>
                <a:effectLst/>
                <a:latin typeface="Arial" panose="020B0604020202020204" pitchFamily="34" charset="0"/>
                <a:cs typeface="Arial" panose="020B0604020202020204" pitchFamily="34" charset="0"/>
              </a:rPr>
              <a:t> economic growth </a:t>
            </a:r>
            <a:r>
              <a:rPr lang="en-GB" sz="4000" i="0" dirty="0">
                <a:solidFill>
                  <a:schemeClr val="accent6"/>
                </a:solidFill>
                <a:effectLst/>
                <a:latin typeface="Arial" panose="020B0604020202020204" pitchFamily="34" charset="0"/>
                <a:cs typeface="Arial" panose="020B0604020202020204" pitchFamily="34" charset="0"/>
              </a:rPr>
              <a:t>and</a:t>
            </a:r>
            <a:r>
              <a:rPr lang="en-GB" sz="4000" b="1" i="0" dirty="0">
                <a:solidFill>
                  <a:schemeClr val="accent6"/>
                </a:solidFill>
                <a:effectLst/>
                <a:latin typeface="Arial" panose="020B0604020202020204" pitchFamily="34" charset="0"/>
                <a:cs typeface="Arial" panose="020B0604020202020204" pitchFamily="34" charset="0"/>
              </a:rPr>
              <a:t> climate action</a:t>
            </a:r>
            <a:endParaRPr lang="en-GB" sz="4000" b="1" i="0" dirty="0">
              <a:solidFill>
                <a:schemeClr val="accent6"/>
              </a:solidFill>
              <a:effectLst/>
              <a:latin typeface="Arial" panose="020B0604020202020204" pitchFamily="34" charset="0"/>
              <a:cs typeface="Arial" panose="020B0604020202020204" pitchFamily="34" charset="0"/>
            </a:endParaRPr>
          </a:p>
        </p:txBody>
      </p:sp>
      <p:cxnSp>
        <p:nvCxnSpPr>
          <p:cNvPr id="30" name="Straight Connector 29"/>
          <p:cNvCxnSpPr/>
          <p:nvPr/>
        </p:nvCxnSpPr>
        <p:spPr>
          <a:xfrm>
            <a:off x="14699727" y="6280310"/>
            <a:ext cx="7957077"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1" name="Straight Connector 30"/>
          <p:cNvCxnSpPr/>
          <p:nvPr/>
        </p:nvCxnSpPr>
        <p:spPr>
          <a:xfrm>
            <a:off x="14699727" y="8355853"/>
            <a:ext cx="7957077" cy="0"/>
          </a:xfrm>
          <a:prstGeom prst="line">
            <a:avLst/>
          </a:prstGeom>
        </p:spPr>
        <p:style>
          <a:lnRef idx="1">
            <a:schemeClr val="accent2"/>
          </a:lnRef>
          <a:fillRef idx="0">
            <a:schemeClr val="accent2"/>
          </a:fillRef>
          <a:effectRef idx="0">
            <a:schemeClr val="accent2"/>
          </a:effectRef>
          <a:fontRef idx="minor">
            <a:schemeClr val="tx1"/>
          </a:fontRef>
        </p:style>
      </p:cxnSp>
      <p:sp>
        <p:nvSpPr>
          <p:cNvPr id="34" name="TextBox 33"/>
          <p:cNvSpPr txBox="1"/>
          <p:nvPr/>
        </p:nvSpPr>
        <p:spPr>
          <a:xfrm>
            <a:off x="1318528" y="8875835"/>
            <a:ext cx="9535886" cy="1569660"/>
          </a:xfrm>
          <a:prstGeom prst="rect">
            <a:avLst/>
          </a:prstGeom>
          <a:noFill/>
        </p:spPr>
        <p:txBody>
          <a:bodyPr wrap="square">
            <a:spAutoFit/>
          </a:bodyPr>
          <a:lstStyle/>
          <a:p>
            <a:r>
              <a:rPr lang="en-GB" sz="3200" b="0" i="1" dirty="0">
                <a:solidFill>
                  <a:schemeClr val="accent6">
                    <a:lumMod val="90000"/>
                    <a:lumOff val="10000"/>
                  </a:schemeClr>
                </a:solidFill>
                <a:effectLst/>
                <a:latin typeface="Arial" panose="020B0604020202020204" pitchFamily="34" charset="0"/>
                <a:cs typeface="Arial" panose="020B0604020202020204" pitchFamily="34" charset="0"/>
              </a:rPr>
              <a:t>A fully operational </a:t>
            </a:r>
            <a:r>
              <a:rPr lang="en-GB" sz="3200" b="0" i="1" dirty="0" err="1">
                <a:solidFill>
                  <a:schemeClr val="accent6">
                    <a:lumMod val="90000"/>
                    <a:lumOff val="10000"/>
                  </a:schemeClr>
                </a:solidFill>
                <a:effectLst/>
                <a:latin typeface="Arial" panose="020B0604020202020204" pitchFamily="34" charset="0"/>
                <a:cs typeface="Arial" panose="020B0604020202020204" pitchFamily="34" charset="0"/>
              </a:rPr>
              <a:t>AfSEM</a:t>
            </a:r>
            <a:r>
              <a:rPr lang="en-GB" sz="3200" b="0" i="1" dirty="0">
                <a:solidFill>
                  <a:schemeClr val="accent6">
                    <a:lumMod val="90000"/>
                    <a:lumOff val="10000"/>
                  </a:schemeClr>
                </a:solidFill>
                <a:effectLst/>
                <a:latin typeface="Arial" panose="020B0604020202020204" pitchFamily="34" charset="0"/>
                <a:cs typeface="Arial" panose="020B0604020202020204" pitchFamily="34" charset="0"/>
              </a:rPr>
              <a:t> will be the world’s largest electricity market, serving 1.3 billion people across 55 Member States of the African Union </a:t>
            </a:r>
            <a:r>
              <a:rPr lang="en-GB" sz="3200" b="0" i="0" dirty="0">
                <a:solidFill>
                  <a:schemeClr val="accent6">
                    <a:lumMod val="90000"/>
                    <a:lumOff val="10000"/>
                  </a:schemeClr>
                </a:solidFill>
                <a:effectLst/>
                <a:latin typeface="Arial" panose="020B0604020202020204" pitchFamily="34" charset="0"/>
                <a:cs typeface="Arial" panose="020B0604020202020204" pitchFamily="34" charset="0"/>
              </a:rPr>
              <a:t> </a:t>
            </a:r>
            <a:endParaRPr lang="en-US" sz="3200" dirty="0">
              <a:solidFill>
                <a:schemeClr val="accent6">
                  <a:lumMod val="90000"/>
                  <a:lumOff val="10000"/>
                </a:schemeClr>
              </a:solidFill>
              <a:latin typeface="Arial" panose="020B0604020202020204" pitchFamily="34" charset="0"/>
              <a:cs typeface="Arial" panose="020B0604020202020204" pitchFamily="34" charset="0"/>
            </a:endParaRPr>
          </a:p>
        </p:txBody>
      </p:sp>
      <p:pic>
        <p:nvPicPr>
          <p:cNvPr id="16" name="Graphic 15" descr="Badge Tick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334513" y="9140883"/>
            <a:ext cx="914400" cy="914400"/>
          </a:xfrm>
          <a:prstGeom prst="rect">
            <a:avLst/>
          </a:prstGeom>
        </p:spPr>
      </p:pic>
      <p:pic>
        <p:nvPicPr>
          <p:cNvPr id="18" name="Graphic 17" descr="Africa with solid fill"/>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43133" y="2626189"/>
            <a:ext cx="914400" cy="914400"/>
          </a:xfrm>
          <a:prstGeom prst="rect">
            <a:avLst/>
          </a:prstGeom>
        </p:spPr>
      </p:pic>
      <p:pic>
        <p:nvPicPr>
          <p:cNvPr id="20" name="Graphic 19" descr="Blockchain outline"/>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334513" y="6858000"/>
            <a:ext cx="914400" cy="914400"/>
          </a:xfrm>
          <a:prstGeom prst="rect">
            <a:avLst/>
          </a:prstGeom>
        </p:spPr>
      </p:pic>
      <p:pic>
        <p:nvPicPr>
          <p:cNvPr id="22" name="Graphic 21" descr="Cancer outline"/>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334513" y="4909072"/>
            <a:ext cx="914400" cy="914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0875" y="2344208"/>
            <a:ext cx="9535885" cy="2423733"/>
          </a:xfrm>
        </p:spPr>
        <p:txBody>
          <a:bodyPr anchor="t"/>
          <a:lstStyle/>
          <a:p>
            <a:r>
              <a:rPr lang="en-GB" sz="6600" b="0" dirty="0">
                <a:solidFill>
                  <a:schemeClr val="accent1"/>
                </a:solidFill>
              </a:rPr>
              <a:t>The </a:t>
            </a:r>
            <a:r>
              <a:rPr lang="en-GB" sz="6600" dirty="0">
                <a:solidFill>
                  <a:schemeClr val="accent1"/>
                </a:solidFill>
              </a:rPr>
              <a:t>CMP</a:t>
            </a:r>
            <a:r>
              <a:rPr lang="en-GB" sz="6600" b="0" dirty="0">
                <a:solidFill>
                  <a:schemeClr val="accent1"/>
                </a:solidFill>
              </a:rPr>
              <a:t> Continental Master Plan </a:t>
            </a:r>
            <a:endParaRPr lang="en-GB" sz="6600" b="0" dirty="0">
              <a:solidFill>
                <a:schemeClr val="accent1"/>
              </a:solidFill>
            </a:endParaRPr>
          </a:p>
        </p:txBody>
      </p:sp>
      <p:sp>
        <p:nvSpPr>
          <p:cNvPr id="6" name="TextBox 5"/>
          <p:cNvSpPr txBox="1"/>
          <p:nvPr/>
        </p:nvSpPr>
        <p:spPr>
          <a:xfrm>
            <a:off x="14046200" y="1212102"/>
            <a:ext cx="9009747" cy="1323439"/>
          </a:xfrm>
          <a:prstGeom prst="rect">
            <a:avLst/>
          </a:prstGeom>
          <a:noFill/>
        </p:spPr>
        <p:txBody>
          <a:bodyPr wrap="square" rtlCol="0">
            <a:spAutoFit/>
          </a:bodyPr>
          <a:lstStyle/>
          <a:p>
            <a:r>
              <a:rPr lang="en-GB" sz="4000" i="0" dirty="0">
                <a:solidFill>
                  <a:schemeClr val="accent6"/>
                </a:solidFill>
                <a:effectLst/>
                <a:latin typeface="Arial" panose="020B0604020202020204" pitchFamily="34" charset="0"/>
                <a:cs typeface="Arial" panose="020B0604020202020204" pitchFamily="34" charset="0"/>
              </a:rPr>
              <a:t>Serves as the </a:t>
            </a:r>
            <a:r>
              <a:rPr lang="en-GB" sz="4000" b="1" i="0" dirty="0">
                <a:solidFill>
                  <a:schemeClr val="accent6"/>
                </a:solidFill>
                <a:effectLst/>
                <a:latin typeface="Arial" panose="020B0604020202020204" pitchFamily="34" charset="0"/>
                <a:cs typeface="Arial" panose="020B0604020202020204" pitchFamily="34" charset="0"/>
              </a:rPr>
              <a:t>technical foundation</a:t>
            </a:r>
            <a:r>
              <a:rPr lang="en-GB" sz="4000" i="0" dirty="0">
                <a:solidFill>
                  <a:schemeClr val="accent6"/>
                </a:solidFill>
                <a:effectLst/>
                <a:latin typeface="Arial" panose="020B0604020202020204" pitchFamily="34" charset="0"/>
                <a:cs typeface="Arial" panose="020B0604020202020204" pitchFamily="34" charset="0"/>
              </a:rPr>
              <a:t> </a:t>
            </a:r>
            <a:br>
              <a:rPr lang="en-GB" sz="4000" i="0" dirty="0">
                <a:solidFill>
                  <a:schemeClr val="accent6"/>
                </a:solidFill>
                <a:effectLst/>
                <a:latin typeface="Arial" panose="020B0604020202020204" pitchFamily="34" charset="0"/>
                <a:cs typeface="Arial" panose="020B0604020202020204" pitchFamily="34" charset="0"/>
              </a:rPr>
            </a:br>
            <a:r>
              <a:rPr lang="en-GB" sz="4000" i="0" dirty="0">
                <a:solidFill>
                  <a:schemeClr val="accent6"/>
                </a:solidFill>
                <a:effectLst/>
                <a:latin typeface="Arial" panose="020B0604020202020204" pitchFamily="34" charset="0"/>
                <a:cs typeface="Arial" panose="020B0604020202020204" pitchFamily="34" charset="0"/>
              </a:rPr>
              <a:t>of </a:t>
            </a:r>
            <a:r>
              <a:rPr lang="en-GB" sz="4000" i="0" dirty="0" err="1">
                <a:solidFill>
                  <a:schemeClr val="accent6"/>
                </a:solidFill>
                <a:effectLst/>
                <a:latin typeface="Arial" panose="020B0604020202020204" pitchFamily="34" charset="0"/>
                <a:cs typeface="Arial" panose="020B0604020202020204" pitchFamily="34" charset="0"/>
              </a:rPr>
              <a:t>AfSEM</a:t>
            </a:r>
            <a:r>
              <a:rPr lang="en-GB" sz="4000" i="0" dirty="0">
                <a:solidFill>
                  <a:schemeClr val="accent6"/>
                </a:solidFill>
                <a:effectLst/>
                <a:latin typeface="Arial" panose="020B0604020202020204" pitchFamily="34" charset="0"/>
                <a:cs typeface="Arial" panose="020B0604020202020204" pitchFamily="34" charset="0"/>
              </a:rPr>
              <a:t> </a:t>
            </a:r>
            <a:endParaRPr lang="en-GB" sz="4000" i="0" dirty="0">
              <a:solidFill>
                <a:schemeClr val="accent6"/>
              </a:solidFill>
              <a:effectLst/>
              <a:latin typeface="Arial" panose="020B0604020202020204" pitchFamily="34" charset="0"/>
              <a:cs typeface="Arial" panose="020B0604020202020204" pitchFamily="34" charset="0"/>
            </a:endParaRPr>
          </a:p>
        </p:txBody>
      </p:sp>
      <p:cxnSp>
        <p:nvCxnSpPr>
          <p:cNvPr id="14" name="Straight Connector 13"/>
          <p:cNvCxnSpPr/>
          <p:nvPr/>
        </p:nvCxnSpPr>
        <p:spPr>
          <a:xfrm>
            <a:off x="14015381" y="2985575"/>
            <a:ext cx="8692223"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Content Placeholder 11"/>
          <p:cNvSpPr txBox="1"/>
          <p:nvPr/>
        </p:nvSpPr>
        <p:spPr>
          <a:xfrm>
            <a:off x="1300876" y="4939744"/>
            <a:ext cx="9535886" cy="3416309"/>
          </a:xfrm>
          <a:prstGeom prst="rect">
            <a:avLst/>
          </a:prstGeom>
        </p:spPr>
        <p:txBody>
          <a:bodyPr>
            <a:normAutofit fontScale="92500" lnSpcReduction="20000"/>
          </a:bodyPr>
          <a:lstStyle>
            <a:lvl1pPr marL="455930" indent="-455930" algn="l" defTabSz="1824355" rtl="0" eaLnBrk="1" latinLnBrk="0" hangingPunct="1">
              <a:lnSpc>
                <a:spcPct val="90000"/>
              </a:lnSpc>
              <a:spcBef>
                <a:spcPts val="1995"/>
              </a:spcBef>
              <a:buFont typeface="Arial" panose="020B0604020202020204" pitchFamily="34" charset="0"/>
              <a:buChar char="•"/>
              <a:defRPr sz="5585" kern="1200">
                <a:solidFill>
                  <a:schemeClr val="tx1"/>
                </a:solidFill>
                <a:latin typeface="+mn-lt"/>
                <a:ea typeface="+mn-ea"/>
                <a:cs typeface="+mn-cs"/>
              </a:defRPr>
            </a:lvl1pPr>
            <a:lvl2pPr marL="1368425" indent="-455930" algn="l" defTabSz="1824355" rtl="0" eaLnBrk="1" latinLnBrk="0" hangingPunct="1">
              <a:lnSpc>
                <a:spcPct val="90000"/>
              </a:lnSpc>
              <a:spcBef>
                <a:spcPts val="1000"/>
              </a:spcBef>
              <a:buFont typeface="Arial" panose="020B0604020202020204" pitchFamily="34" charset="0"/>
              <a:buChar char="•"/>
              <a:defRPr sz="4790" kern="1200">
                <a:solidFill>
                  <a:schemeClr val="tx1"/>
                </a:solidFill>
                <a:latin typeface="+mn-lt"/>
                <a:ea typeface="+mn-ea"/>
                <a:cs typeface="+mn-cs"/>
              </a:defRPr>
            </a:lvl2pPr>
            <a:lvl3pPr marL="2280285" indent="-455930" algn="l" defTabSz="1824355" rtl="0" eaLnBrk="1" latinLnBrk="0" hangingPunct="1">
              <a:lnSpc>
                <a:spcPct val="90000"/>
              </a:lnSpc>
              <a:spcBef>
                <a:spcPts val="1000"/>
              </a:spcBef>
              <a:buFont typeface="Arial" panose="020B0604020202020204" pitchFamily="34" charset="0"/>
              <a:buChar char="•"/>
              <a:defRPr sz="3990" kern="1200">
                <a:solidFill>
                  <a:schemeClr val="tx1"/>
                </a:solidFill>
                <a:latin typeface="+mn-lt"/>
                <a:ea typeface="+mn-ea"/>
                <a:cs typeface="+mn-cs"/>
              </a:defRPr>
            </a:lvl3pPr>
            <a:lvl4pPr marL="319278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4pPr>
            <a:lvl5pPr marL="410464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5pPr>
            <a:lvl6pPr marL="501713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6pPr>
            <a:lvl7pPr marL="592899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7pPr>
            <a:lvl8pPr marL="684149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8pPr>
            <a:lvl9pPr marL="775335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9pPr>
          </a:lstStyle>
          <a:p>
            <a:pPr marL="0" indent="0">
              <a:lnSpc>
                <a:spcPct val="120000"/>
              </a:lnSpc>
              <a:buNone/>
            </a:pPr>
            <a:r>
              <a:rPr lang="en-GB" sz="4400" b="1" dirty="0">
                <a:solidFill>
                  <a:srgbClr val="00125C"/>
                </a:solidFill>
                <a:latin typeface="Arial" panose="020B0604020202020204" pitchFamily="34" charset="0"/>
                <a:cs typeface="Arial" panose="020B0604020202020204" pitchFamily="34" charset="0"/>
              </a:rPr>
              <a:t>Mission statement</a:t>
            </a:r>
            <a:r>
              <a:rPr lang="en-GB" sz="4400" dirty="0">
                <a:solidFill>
                  <a:srgbClr val="00125C"/>
                </a:solidFill>
                <a:latin typeface="Arial" panose="020B0604020202020204" pitchFamily="34" charset="0"/>
                <a:cs typeface="Arial" panose="020B0604020202020204" pitchFamily="34" charset="0"/>
              </a:rPr>
              <a:t> </a:t>
            </a:r>
            <a:br>
              <a:rPr lang="en-GB" sz="4400" dirty="0">
                <a:solidFill>
                  <a:srgbClr val="00125C"/>
                </a:solidFill>
                <a:latin typeface="Arial" panose="020B0604020202020204" pitchFamily="34" charset="0"/>
                <a:cs typeface="Arial" panose="020B0604020202020204" pitchFamily="34" charset="0"/>
              </a:rPr>
            </a:br>
            <a:r>
              <a:rPr lang="en-GB" sz="4400" dirty="0">
                <a:solidFill>
                  <a:srgbClr val="00125C"/>
                </a:solidFill>
                <a:latin typeface="Arial" panose="020B0604020202020204" pitchFamily="34" charset="0"/>
                <a:cs typeface="Arial" panose="020B0604020202020204" pitchFamily="34" charset="0"/>
              </a:rPr>
              <a:t>To design and develop the long-term infrastructure plan needed to implement the </a:t>
            </a:r>
            <a:r>
              <a:rPr lang="en-GB" sz="4400" dirty="0" err="1">
                <a:solidFill>
                  <a:srgbClr val="00125C"/>
                </a:solidFill>
                <a:latin typeface="Arial" panose="020B0604020202020204" pitchFamily="34" charset="0"/>
                <a:cs typeface="Arial" panose="020B0604020202020204" pitchFamily="34" charset="0"/>
              </a:rPr>
              <a:t>AfSEM</a:t>
            </a:r>
            <a:r>
              <a:rPr lang="en-GB" sz="4400" dirty="0">
                <a:solidFill>
                  <a:srgbClr val="00125C"/>
                </a:solidFill>
                <a:latin typeface="Arial" panose="020B0604020202020204" pitchFamily="34" charset="0"/>
                <a:cs typeface="Arial" panose="020B0604020202020204" pitchFamily="34" charset="0"/>
              </a:rPr>
              <a:t> by linking national and regional power systems.</a:t>
            </a:r>
            <a:endParaRPr lang="en-US" sz="4400" dirty="0">
              <a:solidFill>
                <a:srgbClr val="00125C"/>
              </a:solidFill>
              <a:latin typeface="Arial" panose="020B0604020202020204" pitchFamily="34" charset="0"/>
              <a:cs typeface="Arial" panose="020B0604020202020204" pitchFamily="34" charset="0"/>
            </a:endParaRPr>
          </a:p>
        </p:txBody>
      </p:sp>
      <p:sp>
        <p:nvSpPr>
          <p:cNvPr id="8" name="TextBox 7"/>
          <p:cNvSpPr txBox="1"/>
          <p:nvPr/>
        </p:nvSpPr>
        <p:spPr>
          <a:xfrm>
            <a:off x="14075092" y="3458938"/>
            <a:ext cx="9307422" cy="1323439"/>
          </a:xfrm>
          <a:prstGeom prst="rect">
            <a:avLst/>
          </a:prstGeom>
          <a:noFill/>
        </p:spPr>
        <p:txBody>
          <a:bodyPr wrap="square" rtlCol="0">
            <a:spAutoFit/>
          </a:bodyPr>
          <a:lstStyle/>
          <a:p>
            <a:r>
              <a:rPr lang="en-GB" sz="4000" i="0" dirty="0">
                <a:solidFill>
                  <a:schemeClr val="accent6"/>
                </a:solidFill>
                <a:effectLst/>
                <a:latin typeface="Arial" panose="020B0604020202020204" pitchFamily="34" charset="0"/>
                <a:cs typeface="Arial" panose="020B0604020202020204" pitchFamily="34" charset="0"/>
              </a:rPr>
              <a:t>Coordinates </a:t>
            </a:r>
            <a:r>
              <a:rPr lang="en-GB" sz="4000" b="1" i="0" dirty="0">
                <a:solidFill>
                  <a:schemeClr val="accent6"/>
                </a:solidFill>
                <a:effectLst/>
                <a:latin typeface="Arial" panose="020B0604020202020204" pitchFamily="34" charset="0"/>
                <a:cs typeface="Arial" panose="020B0604020202020204" pitchFamily="34" charset="0"/>
              </a:rPr>
              <a:t>generation</a:t>
            </a:r>
            <a:r>
              <a:rPr lang="en-GB" sz="4000" i="0" dirty="0">
                <a:solidFill>
                  <a:schemeClr val="accent6"/>
                </a:solidFill>
                <a:effectLst/>
                <a:latin typeface="Arial" panose="020B0604020202020204" pitchFamily="34" charset="0"/>
                <a:cs typeface="Arial" panose="020B0604020202020204" pitchFamily="34" charset="0"/>
              </a:rPr>
              <a:t>, </a:t>
            </a:r>
            <a:r>
              <a:rPr lang="en-GB" sz="4000" b="1" i="0" dirty="0">
                <a:solidFill>
                  <a:schemeClr val="accent6"/>
                </a:solidFill>
                <a:effectLst/>
                <a:latin typeface="Arial" panose="020B0604020202020204" pitchFamily="34" charset="0"/>
                <a:cs typeface="Arial" panose="020B0604020202020204" pitchFamily="34" charset="0"/>
              </a:rPr>
              <a:t>transmission</a:t>
            </a:r>
            <a:r>
              <a:rPr lang="en-GB" sz="4000" i="0" dirty="0">
                <a:solidFill>
                  <a:schemeClr val="accent6"/>
                </a:solidFill>
                <a:effectLst/>
                <a:latin typeface="Arial" panose="020B0604020202020204" pitchFamily="34" charset="0"/>
                <a:cs typeface="Arial" panose="020B0604020202020204" pitchFamily="34" charset="0"/>
              </a:rPr>
              <a:t>, and </a:t>
            </a:r>
            <a:r>
              <a:rPr lang="en-GB" sz="4000" b="1" i="0" dirty="0">
                <a:solidFill>
                  <a:schemeClr val="accent6"/>
                </a:solidFill>
                <a:effectLst/>
                <a:latin typeface="Arial" panose="020B0604020202020204" pitchFamily="34" charset="0"/>
                <a:cs typeface="Arial" panose="020B0604020202020204" pitchFamily="34" charset="0"/>
              </a:rPr>
              <a:t>demand modelling </a:t>
            </a:r>
            <a:r>
              <a:rPr lang="en-GB" sz="4000" i="0" dirty="0">
                <a:solidFill>
                  <a:schemeClr val="accent6"/>
                </a:solidFill>
                <a:effectLst/>
                <a:latin typeface="Arial" panose="020B0604020202020204" pitchFamily="34" charset="0"/>
                <a:cs typeface="Arial" panose="020B0604020202020204" pitchFamily="34" charset="0"/>
              </a:rPr>
              <a:t>across Africa </a:t>
            </a:r>
            <a:endParaRPr lang="en-GB" sz="4000" b="1" i="0" dirty="0">
              <a:solidFill>
                <a:schemeClr val="accent6"/>
              </a:solidFill>
              <a:effectLst/>
              <a:latin typeface="Arial" panose="020B0604020202020204" pitchFamily="34" charset="0"/>
              <a:cs typeface="Arial" panose="020B0604020202020204" pitchFamily="34" charset="0"/>
            </a:endParaRPr>
          </a:p>
        </p:txBody>
      </p:sp>
      <p:sp>
        <p:nvSpPr>
          <p:cNvPr id="11" name="TextBox 10"/>
          <p:cNvSpPr txBox="1"/>
          <p:nvPr/>
        </p:nvSpPr>
        <p:spPr>
          <a:xfrm>
            <a:off x="14046200" y="5515793"/>
            <a:ext cx="8976599" cy="1938992"/>
          </a:xfrm>
          <a:prstGeom prst="rect">
            <a:avLst/>
          </a:prstGeom>
          <a:noFill/>
        </p:spPr>
        <p:txBody>
          <a:bodyPr wrap="square" rtlCol="0">
            <a:spAutoFit/>
          </a:bodyPr>
          <a:lstStyle/>
          <a:p>
            <a:r>
              <a:rPr lang="en-GB" sz="4000" i="0" dirty="0">
                <a:solidFill>
                  <a:schemeClr val="accent6"/>
                </a:solidFill>
                <a:effectLst/>
                <a:latin typeface="Arial" panose="020B0604020202020204" pitchFamily="34" charset="0"/>
                <a:cs typeface="Arial" panose="020B0604020202020204" pitchFamily="34" charset="0"/>
              </a:rPr>
              <a:t>Identifies </a:t>
            </a:r>
            <a:r>
              <a:rPr lang="en-GB" sz="4000" b="1" i="0" dirty="0">
                <a:solidFill>
                  <a:schemeClr val="accent6"/>
                </a:solidFill>
                <a:effectLst/>
                <a:latin typeface="Arial" panose="020B0604020202020204" pitchFamily="34" charset="0"/>
                <a:cs typeface="Arial" panose="020B0604020202020204" pitchFamily="34" charset="0"/>
              </a:rPr>
              <a:t>priority corridors </a:t>
            </a:r>
            <a:r>
              <a:rPr lang="en-GB" sz="4000" i="0" dirty="0">
                <a:solidFill>
                  <a:schemeClr val="accent6"/>
                </a:solidFill>
                <a:effectLst/>
                <a:latin typeface="Arial" panose="020B0604020202020204" pitchFamily="34" charset="0"/>
                <a:cs typeface="Arial" panose="020B0604020202020204" pitchFamily="34" charset="0"/>
              </a:rPr>
              <a:t>for energy investments (e.g. cross-border interconnectors) </a:t>
            </a:r>
            <a:endParaRPr lang="en-GB" sz="4000" i="0" dirty="0">
              <a:solidFill>
                <a:schemeClr val="accent6"/>
              </a:solidFill>
              <a:effectLst/>
              <a:latin typeface="Arial" panose="020B0604020202020204" pitchFamily="34" charset="0"/>
              <a:cs typeface="Arial" panose="020B0604020202020204" pitchFamily="34" charset="0"/>
            </a:endParaRPr>
          </a:p>
        </p:txBody>
      </p:sp>
      <p:sp>
        <p:nvSpPr>
          <p:cNvPr id="26" name="TextBox 25"/>
          <p:cNvSpPr txBox="1"/>
          <p:nvPr/>
        </p:nvSpPr>
        <p:spPr>
          <a:xfrm>
            <a:off x="14059683" y="8204017"/>
            <a:ext cx="9148664" cy="1323439"/>
          </a:xfrm>
          <a:prstGeom prst="rect">
            <a:avLst/>
          </a:prstGeom>
          <a:noFill/>
        </p:spPr>
        <p:txBody>
          <a:bodyPr wrap="square" rtlCol="0">
            <a:spAutoFit/>
          </a:bodyPr>
          <a:lstStyle/>
          <a:p>
            <a:r>
              <a:rPr lang="en-GB" sz="4000" i="0" dirty="0">
                <a:solidFill>
                  <a:schemeClr val="accent6"/>
                </a:solidFill>
                <a:effectLst/>
                <a:latin typeface="Arial" panose="020B0604020202020204" pitchFamily="34" charset="0"/>
                <a:cs typeface="Arial" panose="020B0604020202020204" pitchFamily="34" charset="0"/>
              </a:rPr>
              <a:t>Supports </a:t>
            </a:r>
            <a:r>
              <a:rPr lang="en-GB" sz="4000" b="1" i="0" dirty="0">
                <a:solidFill>
                  <a:schemeClr val="accent6"/>
                </a:solidFill>
                <a:effectLst/>
                <a:latin typeface="Arial" panose="020B0604020202020204" pitchFamily="34" charset="0"/>
                <a:cs typeface="Arial" panose="020B0604020202020204" pitchFamily="34" charset="0"/>
              </a:rPr>
              <a:t>policy harmonisation </a:t>
            </a:r>
            <a:r>
              <a:rPr lang="en-GB" sz="4000" i="0" dirty="0">
                <a:solidFill>
                  <a:schemeClr val="accent6"/>
                </a:solidFill>
                <a:effectLst/>
                <a:latin typeface="Arial" panose="020B0604020202020204" pitchFamily="34" charset="0"/>
                <a:cs typeface="Arial" panose="020B0604020202020204" pitchFamily="34" charset="0"/>
              </a:rPr>
              <a:t>and </a:t>
            </a:r>
            <a:r>
              <a:rPr lang="en-GB" sz="4000" b="1" i="0" dirty="0">
                <a:solidFill>
                  <a:schemeClr val="accent6"/>
                </a:solidFill>
                <a:effectLst/>
                <a:latin typeface="Arial" panose="020B0604020202020204" pitchFamily="34" charset="0"/>
                <a:cs typeface="Arial" panose="020B0604020202020204" pitchFamily="34" charset="0"/>
              </a:rPr>
              <a:t>system resilience </a:t>
            </a:r>
            <a:endParaRPr lang="en-GB" sz="4000" b="1" i="0" dirty="0">
              <a:solidFill>
                <a:schemeClr val="accent6"/>
              </a:solidFill>
              <a:effectLst/>
              <a:latin typeface="Arial" panose="020B0604020202020204" pitchFamily="34" charset="0"/>
              <a:cs typeface="Arial" panose="020B0604020202020204" pitchFamily="34" charset="0"/>
            </a:endParaRPr>
          </a:p>
        </p:txBody>
      </p:sp>
      <p:cxnSp>
        <p:nvCxnSpPr>
          <p:cNvPr id="30" name="Straight Connector 29"/>
          <p:cNvCxnSpPr/>
          <p:nvPr/>
        </p:nvCxnSpPr>
        <p:spPr>
          <a:xfrm>
            <a:off x="14015381" y="5249804"/>
            <a:ext cx="8692223"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1" name="Straight Connector 30"/>
          <p:cNvCxnSpPr/>
          <p:nvPr/>
        </p:nvCxnSpPr>
        <p:spPr>
          <a:xfrm>
            <a:off x="14015381" y="7905916"/>
            <a:ext cx="8692223"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2" name="Straight Connector 31"/>
          <p:cNvCxnSpPr/>
          <p:nvPr/>
        </p:nvCxnSpPr>
        <p:spPr>
          <a:xfrm>
            <a:off x="14015381" y="10039517"/>
            <a:ext cx="8692223" cy="0"/>
          </a:xfrm>
          <a:prstGeom prst="line">
            <a:avLst/>
          </a:prstGeom>
        </p:spPr>
        <p:style>
          <a:lnRef idx="1">
            <a:schemeClr val="accent2"/>
          </a:lnRef>
          <a:fillRef idx="0">
            <a:schemeClr val="accent2"/>
          </a:fillRef>
          <a:effectRef idx="0">
            <a:schemeClr val="accent2"/>
          </a:effectRef>
          <a:fontRef idx="minor">
            <a:schemeClr val="tx1"/>
          </a:fontRef>
        </p:style>
      </p:cxnSp>
      <p:sp>
        <p:nvSpPr>
          <p:cNvPr id="34" name="TextBox 33"/>
          <p:cNvSpPr txBox="1"/>
          <p:nvPr/>
        </p:nvSpPr>
        <p:spPr>
          <a:xfrm>
            <a:off x="1300876" y="8356053"/>
            <a:ext cx="9535886" cy="1077218"/>
          </a:xfrm>
          <a:prstGeom prst="rect">
            <a:avLst/>
          </a:prstGeom>
          <a:noFill/>
        </p:spPr>
        <p:txBody>
          <a:bodyPr wrap="square">
            <a:spAutoFit/>
          </a:bodyPr>
          <a:lstStyle/>
          <a:p>
            <a:r>
              <a:rPr lang="en-GB" sz="3200" b="0" i="1" dirty="0">
                <a:solidFill>
                  <a:schemeClr val="accent6">
                    <a:lumMod val="90000"/>
                    <a:lumOff val="10000"/>
                  </a:schemeClr>
                </a:solidFill>
                <a:effectLst/>
                <a:latin typeface="Arial" panose="020B0604020202020204" pitchFamily="34" charset="0"/>
                <a:cs typeface="Arial" panose="020B0604020202020204" pitchFamily="34" charset="0"/>
              </a:rPr>
              <a:t>The CMP is the blueprint that turns the vision of a unified electricity market into physical reality.</a:t>
            </a:r>
            <a:endParaRPr lang="en-US" sz="3200" dirty="0">
              <a:solidFill>
                <a:schemeClr val="accent6">
                  <a:lumMod val="90000"/>
                  <a:lumOff val="10000"/>
                </a:schemeClr>
              </a:solidFill>
              <a:latin typeface="Arial" panose="020B0604020202020204" pitchFamily="34" charset="0"/>
              <a:cs typeface="Arial" panose="020B0604020202020204" pitchFamily="34" charset="0"/>
            </a:endParaRPr>
          </a:p>
        </p:txBody>
      </p:sp>
      <p:sp>
        <p:nvSpPr>
          <p:cNvPr id="4" name="TextBox 3"/>
          <p:cNvSpPr txBox="1"/>
          <p:nvPr/>
        </p:nvSpPr>
        <p:spPr>
          <a:xfrm>
            <a:off x="14075092" y="10472010"/>
            <a:ext cx="9307422" cy="1323439"/>
          </a:xfrm>
          <a:prstGeom prst="rect">
            <a:avLst/>
          </a:prstGeom>
          <a:noFill/>
        </p:spPr>
        <p:txBody>
          <a:bodyPr wrap="square" rtlCol="0">
            <a:spAutoFit/>
          </a:bodyPr>
          <a:lstStyle/>
          <a:p>
            <a:r>
              <a:rPr lang="en-GB" sz="4000" i="0" dirty="0">
                <a:solidFill>
                  <a:schemeClr val="accent6"/>
                </a:solidFill>
                <a:effectLst/>
                <a:latin typeface="Arial" panose="020B0604020202020204" pitchFamily="34" charset="0"/>
                <a:cs typeface="Arial" panose="020B0604020202020204" pitchFamily="34" charset="0"/>
              </a:rPr>
              <a:t>Enables </a:t>
            </a:r>
            <a:r>
              <a:rPr lang="en-GB" sz="4000" b="1" i="0" dirty="0">
                <a:solidFill>
                  <a:schemeClr val="accent6"/>
                </a:solidFill>
                <a:effectLst/>
                <a:latin typeface="Arial" panose="020B0604020202020204" pitchFamily="34" charset="0"/>
                <a:cs typeface="Arial" panose="020B0604020202020204" pitchFamily="34" charset="0"/>
              </a:rPr>
              <a:t>intra-</a:t>
            </a:r>
            <a:r>
              <a:rPr lang="en-GB" sz="4000" i="0" dirty="0">
                <a:solidFill>
                  <a:schemeClr val="accent6"/>
                </a:solidFill>
                <a:effectLst/>
                <a:latin typeface="Arial" panose="020B0604020202020204" pitchFamily="34" charset="0"/>
                <a:cs typeface="Arial" panose="020B0604020202020204" pitchFamily="34" charset="0"/>
              </a:rPr>
              <a:t> and </a:t>
            </a:r>
            <a:r>
              <a:rPr lang="en-GB" sz="4000" b="1" i="0" dirty="0">
                <a:solidFill>
                  <a:schemeClr val="accent6"/>
                </a:solidFill>
                <a:effectLst/>
                <a:latin typeface="Arial" panose="020B0604020202020204" pitchFamily="34" charset="0"/>
                <a:cs typeface="Arial" panose="020B0604020202020204" pitchFamily="34" charset="0"/>
              </a:rPr>
              <a:t>intercontinental electricity trade </a:t>
            </a:r>
            <a:endParaRPr lang="en-GB" sz="4000" b="1" i="0" dirty="0">
              <a:solidFill>
                <a:schemeClr val="accent6"/>
              </a:solidFill>
              <a:effectLst/>
              <a:latin typeface="Arial" panose="020B0604020202020204" pitchFamily="34" charset="0"/>
              <a:cs typeface="Arial" panose="020B0604020202020204" pitchFamily="34" charset="0"/>
            </a:endParaRPr>
          </a:p>
        </p:txBody>
      </p:sp>
      <p:pic>
        <p:nvPicPr>
          <p:cNvPr id="21" name="Graphic 20" descr="Open hand with plant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658786" y="1490541"/>
            <a:ext cx="914400" cy="914400"/>
          </a:xfrm>
          <a:prstGeom prst="rect">
            <a:avLst/>
          </a:prstGeom>
        </p:spPr>
      </p:pic>
      <p:pic>
        <p:nvPicPr>
          <p:cNvPr id="23" name="Graphic 22" descr="Electric Tower outlin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58786" y="3663457"/>
            <a:ext cx="914400" cy="914400"/>
          </a:xfrm>
          <a:prstGeom prst="rect">
            <a:avLst/>
          </a:prstGeom>
        </p:spPr>
      </p:pic>
      <p:pic>
        <p:nvPicPr>
          <p:cNvPr id="28" name="Graphic 27" descr="Venn diagram outline"/>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658786" y="8408536"/>
            <a:ext cx="914400" cy="914400"/>
          </a:xfrm>
          <a:prstGeom prst="rect">
            <a:avLst/>
          </a:prstGeom>
        </p:spPr>
      </p:pic>
      <p:pic>
        <p:nvPicPr>
          <p:cNvPr id="38" name="Graphic 37" descr="Transfer outline"/>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658786" y="10676529"/>
            <a:ext cx="914400" cy="914400"/>
          </a:xfrm>
          <a:prstGeom prst="rect">
            <a:avLst/>
          </a:prstGeom>
        </p:spPr>
      </p:pic>
      <p:pic>
        <p:nvPicPr>
          <p:cNvPr id="40" name="Graphic 39" descr="Target outline"/>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679423" y="6035996"/>
            <a:ext cx="914400" cy="914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map of africa with different colored lines&#10;&#10;AI-generated content may be incorrect."/>
          <p:cNvPicPr>
            <a:picLocks noChangeAspect="1"/>
          </p:cNvPicPr>
          <p:nvPr/>
        </p:nvPicPr>
        <p:blipFill>
          <a:blip r:embed="rId1"/>
          <a:srcRect l="2129" t="2814" r="7747" b="1915"/>
          <a:stretch>
            <a:fillRect/>
          </a:stretch>
        </p:blipFill>
        <p:spPr>
          <a:xfrm>
            <a:off x="8120157" y="942109"/>
            <a:ext cx="14074825" cy="12164291"/>
          </a:xfrm>
          <a:prstGeom prst="rect">
            <a:avLst/>
          </a:prstGeom>
        </p:spPr>
      </p:pic>
      <p:sp>
        <p:nvSpPr>
          <p:cNvPr id="8" name="Title 1"/>
          <p:cNvSpPr txBox="1"/>
          <p:nvPr/>
        </p:nvSpPr>
        <p:spPr>
          <a:xfrm>
            <a:off x="1323735" y="1531640"/>
            <a:ext cx="8235902" cy="4924578"/>
          </a:xfrm>
          <a:prstGeom prst="rect">
            <a:avLst/>
          </a:prstGeom>
        </p:spPr>
        <p:txBody>
          <a:bodyPr anchor="t"/>
          <a:lstStyle>
            <a:lvl1pPr algn="l" defTabSz="1824355" rtl="0" eaLnBrk="1" latinLnBrk="0" hangingPunct="1">
              <a:lnSpc>
                <a:spcPct val="90000"/>
              </a:lnSpc>
              <a:spcBef>
                <a:spcPct val="0"/>
              </a:spcBef>
              <a:buNone/>
              <a:defRPr sz="8780" kern="1200">
                <a:solidFill>
                  <a:schemeClr val="tx1"/>
                </a:solidFill>
                <a:latin typeface="+mj-lt"/>
                <a:ea typeface="+mj-ea"/>
                <a:cs typeface="+mj-cs"/>
              </a:defRPr>
            </a:lvl1pPr>
          </a:lstStyle>
          <a:p>
            <a:r>
              <a:rPr lang="en-GB" sz="6600" b="1" dirty="0">
                <a:solidFill>
                  <a:schemeClr val="accent6"/>
                </a:solidFill>
                <a:latin typeface="Arial" panose="020B0604020202020204" pitchFamily="34" charset="0"/>
                <a:cs typeface="Arial" panose="020B0604020202020204" pitchFamily="34" charset="0"/>
              </a:rPr>
              <a:t>Transmission Interconnection Priorities of Power Pools by 2040</a:t>
            </a:r>
            <a:endParaRPr lang="en-GB" sz="6600" b="1" dirty="0">
              <a:solidFill>
                <a:schemeClr val="accent6"/>
              </a:solidFill>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0875" y="2233372"/>
            <a:ext cx="10210796" cy="2423733"/>
          </a:xfrm>
        </p:spPr>
        <p:txBody>
          <a:bodyPr anchor="t"/>
          <a:lstStyle/>
          <a:p>
            <a:r>
              <a:rPr lang="en-GB" sz="6600" dirty="0" err="1">
                <a:solidFill>
                  <a:schemeClr val="accent1"/>
                </a:solidFill>
              </a:rPr>
              <a:t>AfEES</a:t>
            </a:r>
            <a:r>
              <a:rPr lang="en-GB" sz="6600" b="0" dirty="0">
                <a:solidFill>
                  <a:schemeClr val="accent1"/>
                </a:solidFill>
              </a:rPr>
              <a:t> African Energy Efficiency Strategy</a:t>
            </a:r>
            <a:endParaRPr lang="en-GB" sz="6600" b="0" dirty="0">
              <a:solidFill>
                <a:schemeClr val="accent1"/>
              </a:solidFill>
            </a:endParaRPr>
          </a:p>
        </p:txBody>
      </p:sp>
      <p:sp>
        <p:nvSpPr>
          <p:cNvPr id="6" name="TextBox 5"/>
          <p:cNvSpPr txBox="1"/>
          <p:nvPr/>
        </p:nvSpPr>
        <p:spPr>
          <a:xfrm>
            <a:off x="13766800" y="1016161"/>
            <a:ext cx="9514114" cy="1354217"/>
          </a:xfrm>
          <a:prstGeom prst="rect">
            <a:avLst/>
          </a:prstGeom>
          <a:noFill/>
        </p:spPr>
        <p:txBody>
          <a:bodyPr wrap="square" rtlCol="0">
            <a:spAutoFit/>
          </a:bodyPr>
          <a:lstStyle/>
          <a:p>
            <a:r>
              <a:rPr lang="en-GB" sz="4000" i="0" dirty="0">
                <a:solidFill>
                  <a:schemeClr val="accent6"/>
                </a:solidFill>
                <a:effectLst/>
                <a:latin typeface="Arial" panose="020B0604020202020204" pitchFamily="34" charset="0"/>
                <a:cs typeface="Arial" panose="020B0604020202020204" pitchFamily="34" charset="0"/>
              </a:rPr>
              <a:t>Targets a </a:t>
            </a:r>
            <a:r>
              <a:rPr lang="en-GB" sz="4000" b="1" i="0" dirty="0">
                <a:solidFill>
                  <a:schemeClr val="accent6"/>
                </a:solidFill>
                <a:effectLst/>
                <a:latin typeface="Arial" panose="020B0604020202020204" pitchFamily="34" charset="0"/>
                <a:cs typeface="Arial" panose="020B0604020202020204" pitchFamily="34" charset="0"/>
              </a:rPr>
              <a:t>50% increase in energy productivity by 2050 </a:t>
            </a:r>
            <a:endParaRPr lang="en-GB" sz="4000" b="1" i="0" dirty="0">
              <a:solidFill>
                <a:schemeClr val="accent6"/>
              </a:solidFill>
              <a:effectLst/>
              <a:latin typeface="Arial" panose="020B0604020202020204" pitchFamily="34" charset="0"/>
              <a:cs typeface="Arial" panose="020B0604020202020204" pitchFamily="34" charset="0"/>
            </a:endParaRPr>
          </a:p>
        </p:txBody>
      </p:sp>
      <p:cxnSp>
        <p:nvCxnSpPr>
          <p:cNvPr id="14" name="Straight Connector 13"/>
          <p:cNvCxnSpPr/>
          <p:nvPr/>
        </p:nvCxnSpPr>
        <p:spPr>
          <a:xfrm>
            <a:off x="13720751" y="2789634"/>
            <a:ext cx="8885253"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Content Placeholder 11"/>
          <p:cNvSpPr txBox="1"/>
          <p:nvPr/>
        </p:nvSpPr>
        <p:spPr>
          <a:xfrm>
            <a:off x="1300876" y="4828908"/>
            <a:ext cx="8885254" cy="4008316"/>
          </a:xfrm>
          <a:prstGeom prst="rect">
            <a:avLst/>
          </a:prstGeom>
        </p:spPr>
        <p:txBody>
          <a:bodyPr>
            <a:normAutofit/>
          </a:bodyPr>
          <a:lstStyle>
            <a:lvl1pPr marL="455930" indent="-455930" algn="l" defTabSz="1824355" rtl="0" eaLnBrk="1" latinLnBrk="0" hangingPunct="1">
              <a:lnSpc>
                <a:spcPct val="90000"/>
              </a:lnSpc>
              <a:spcBef>
                <a:spcPts val="1995"/>
              </a:spcBef>
              <a:buFont typeface="Arial" panose="020B0604020202020204" pitchFamily="34" charset="0"/>
              <a:buChar char="•"/>
              <a:defRPr sz="5585" kern="1200">
                <a:solidFill>
                  <a:schemeClr val="tx1"/>
                </a:solidFill>
                <a:latin typeface="+mn-lt"/>
                <a:ea typeface="+mn-ea"/>
                <a:cs typeface="+mn-cs"/>
              </a:defRPr>
            </a:lvl1pPr>
            <a:lvl2pPr marL="1368425" indent="-455930" algn="l" defTabSz="1824355" rtl="0" eaLnBrk="1" latinLnBrk="0" hangingPunct="1">
              <a:lnSpc>
                <a:spcPct val="90000"/>
              </a:lnSpc>
              <a:spcBef>
                <a:spcPts val="1000"/>
              </a:spcBef>
              <a:buFont typeface="Arial" panose="020B0604020202020204" pitchFamily="34" charset="0"/>
              <a:buChar char="•"/>
              <a:defRPr sz="4790" kern="1200">
                <a:solidFill>
                  <a:schemeClr val="tx1"/>
                </a:solidFill>
                <a:latin typeface="+mn-lt"/>
                <a:ea typeface="+mn-ea"/>
                <a:cs typeface="+mn-cs"/>
              </a:defRPr>
            </a:lvl2pPr>
            <a:lvl3pPr marL="2280285" indent="-455930" algn="l" defTabSz="1824355" rtl="0" eaLnBrk="1" latinLnBrk="0" hangingPunct="1">
              <a:lnSpc>
                <a:spcPct val="90000"/>
              </a:lnSpc>
              <a:spcBef>
                <a:spcPts val="1000"/>
              </a:spcBef>
              <a:buFont typeface="Arial" panose="020B0604020202020204" pitchFamily="34" charset="0"/>
              <a:buChar char="•"/>
              <a:defRPr sz="3990" kern="1200">
                <a:solidFill>
                  <a:schemeClr val="tx1"/>
                </a:solidFill>
                <a:latin typeface="+mn-lt"/>
                <a:ea typeface="+mn-ea"/>
                <a:cs typeface="+mn-cs"/>
              </a:defRPr>
            </a:lvl3pPr>
            <a:lvl4pPr marL="319278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4pPr>
            <a:lvl5pPr marL="410464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5pPr>
            <a:lvl6pPr marL="501713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6pPr>
            <a:lvl7pPr marL="592899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7pPr>
            <a:lvl8pPr marL="684149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8pPr>
            <a:lvl9pPr marL="775335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9pPr>
          </a:lstStyle>
          <a:p>
            <a:pPr marL="0" indent="0">
              <a:lnSpc>
                <a:spcPct val="100000"/>
              </a:lnSpc>
              <a:buNone/>
            </a:pPr>
            <a:r>
              <a:rPr lang="en-GB" sz="4400" b="1" dirty="0">
                <a:solidFill>
                  <a:srgbClr val="00125C"/>
                </a:solidFill>
                <a:latin typeface="Arial" panose="020B0604020202020204" pitchFamily="34" charset="0"/>
                <a:cs typeface="Arial" panose="020B0604020202020204" pitchFamily="34" charset="0"/>
              </a:rPr>
              <a:t>Mission statement</a:t>
            </a:r>
            <a:r>
              <a:rPr lang="en-GB" sz="4400" dirty="0">
                <a:solidFill>
                  <a:srgbClr val="00125C"/>
                </a:solidFill>
                <a:latin typeface="Arial" panose="020B0604020202020204" pitchFamily="34" charset="0"/>
                <a:cs typeface="Arial" panose="020B0604020202020204" pitchFamily="34" charset="0"/>
              </a:rPr>
              <a:t> </a:t>
            </a:r>
            <a:br>
              <a:rPr lang="en-GB" sz="4400" dirty="0">
                <a:solidFill>
                  <a:srgbClr val="00125C"/>
                </a:solidFill>
                <a:latin typeface="Arial" panose="020B0604020202020204" pitchFamily="34" charset="0"/>
                <a:cs typeface="Arial" panose="020B0604020202020204" pitchFamily="34" charset="0"/>
              </a:rPr>
            </a:br>
            <a:r>
              <a:rPr lang="en-GB" sz="4100" dirty="0">
                <a:solidFill>
                  <a:srgbClr val="00125C"/>
                </a:solidFill>
                <a:latin typeface="Arial" panose="020B0604020202020204" pitchFamily="34" charset="0"/>
                <a:cs typeface="Arial" panose="020B0604020202020204" pitchFamily="34" charset="0"/>
              </a:rPr>
              <a:t>To establish a sustainable, efficient and inclusive energy system that benefits both the environment and the economy while ensuring universal access to energy. </a:t>
            </a:r>
            <a:endParaRPr lang="en-US" sz="4100" dirty="0">
              <a:solidFill>
                <a:srgbClr val="00125C"/>
              </a:solidFill>
              <a:latin typeface="Arial" panose="020B0604020202020204" pitchFamily="34" charset="0"/>
              <a:cs typeface="Arial" panose="020B0604020202020204" pitchFamily="34" charset="0"/>
            </a:endParaRPr>
          </a:p>
        </p:txBody>
      </p:sp>
      <p:sp>
        <p:nvSpPr>
          <p:cNvPr id="8" name="TextBox 7"/>
          <p:cNvSpPr txBox="1"/>
          <p:nvPr/>
        </p:nvSpPr>
        <p:spPr>
          <a:xfrm>
            <a:off x="13766800" y="3262997"/>
            <a:ext cx="9514114" cy="1354217"/>
          </a:xfrm>
          <a:prstGeom prst="rect">
            <a:avLst/>
          </a:prstGeom>
          <a:noFill/>
        </p:spPr>
        <p:txBody>
          <a:bodyPr wrap="square" rtlCol="0">
            <a:spAutoFit/>
          </a:bodyPr>
          <a:lstStyle/>
          <a:p>
            <a:r>
              <a:rPr lang="en-GB" sz="4000" i="0" dirty="0">
                <a:solidFill>
                  <a:schemeClr val="accent6"/>
                </a:solidFill>
                <a:effectLst/>
                <a:latin typeface="Arial" panose="020B0604020202020204" pitchFamily="34" charset="0"/>
                <a:cs typeface="Arial" panose="020B0604020202020204" pitchFamily="34" charset="0"/>
              </a:rPr>
              <a:t>First AU-led strategy going </a:t>
            </a:r>
            <a:r>
              <a:rPr lang="en-GB" sz="4000" b="1" i="0" dirty="0">
                <a:solidFill>
                  <a:schemeClr val="accent6"/>
                </a:solidFill>
                <a:effectLst/>
                <a:latin typeface="Arial" panose="020B0604020202020204" pitchFamily="34" charset="0"/>
                <a:cs typeface="Arial" panose="020B0604020202020204" pitchFamily="34" charset="0"/>
              </a:rPr>
              <a:t>beyond electricity</a:t>
            </a:r>
            <a:r>
              <a:rPr lang="en-GB" sz="4000" i="0" dirty="0">
                <a:solidFill>
                  <a:schemeClr val="accent6"/>
                </a:solidFill>
                <a:effectLst/>
                <a:latin typeface="Arial" panose="020B0604020202020204" pitchFamily="34" charset="0"/>
                <a:cs typeface="Arial" panose="020B0604020202020204" pitchFamily="34" charset="0"/>
              </a:rPr>
              <a:t> to cover all energy sectors </a:t>
            </a:r>
            <a:endParaRPr lang="en-GB" sz="4000" b="1" i="0" dirty="0">
              <a:solidFill>
                <a:schemeClr val="accent6"/>
              </a:solidFill>
              <a:effectLst/>
              <a:latin typeface="Arial" panose="020B0604020202020204" pitchFamily="34" charset="0"/>
              <a:cs typeface="Arial" panose="020B0604020202020204" pitchFamily="34" charset="0"/>
            </a:endParaRPr>
          </a:p>
        </p:txBody>
      </p:sp>
      <p:sp>
        <p:nvSpPr>
          <p:cNvPr id="11" name="TextBox 10"/>
          <p:cNvSpPr txBox="1"/>
          <p:nvPr/>
        </p:nvSpPr>
        <p:spPr>
          <a:xfrm>
            <a:off x="13766800" y="5319852"/>
            <a:ext cx="9514114" cy="1985159"/>
          </a:xfrm>
          <a:prstGeom prst="rect">
            <a:avLst/>
          </a:prstGeom>
          <a:noFill/>
        </p:spPr>
        <p:txBody>
          <a:bodyPr wrap="square" rtlCol="0">
            <a:spAutoFit/>
          </a:bodyPr>
          <a:lstStyle/>
          <a:p>
            <a:r>
              <a:rPr lang="en-GB" sz="4000" i="0" dirty="0">
                <a:solidFill>
                  <a:schemeClr val="accent6"/>
                </a:solidFill>
                <a:effectLst/>
                <a:latin typeface="Arial" panose="020B0604020202020204" pitchFamily="34" charset="0"/>
                <a:cs typeface="Arial" panose="020B0604020202020204" pitchFamily="34" charset="0"/>
              </a:rPr>
              <a:t>Structured around </a:t>
            </a:r>
            <a:r>
              <a:rPr lang="en-GB" sz="4000" b="1" i="0" dirty="0">
                <a:solidFill>
                  <a:schemeClr val="accent6"/>
                </a:solidFill>
                <a:effectLst/>
                <a:latin typeface="Arial" panose="020B0604020202020204" pitchFamily="34" charset="0"/>
                <a:cs typeface="Arial" panose="020B0604020202020204" pitchFamily="34" charset="0"/>
              </a:rPr>
              <a:t>6 sectoral roadmaps</a:t>
            </a:r>
            <a:r>
              <a:rPr lang="en-GB" sz="4000" i="0" dirty="0">
                <a:solidFill>
                  <a:schemeClr val="accent6"/>
                </a:solidFill>
                <a:effectLst/>
                <a:latin typeface="Arial" panose="020B0604020202020204" pitchFamily="34" charset="0"/>
                <a:cs typeface="Arial" panose="020B0604020202020204" pitchFamily="34" charset="0"/>
              </a:rPr>
              <a:t>: industry, power sector, buildings, transport, agriculture and appliances </a:t>
            </a:r>
            <a:endParaRPr lang="en-GB" sz="4000" i="0" dirty="0">
              <a:solidFill>
                <a:schemeClr val="accent6"/>
              </a:solidFill>
              <a:effectLst/>
              <a:latin typeface="Arial" panose="020B0604020202020204" pitchFamily="34" charset="0"/>
              <a:cs typeface="Arial" panose="020B0604020202020204" pitchFamily="34" charset="0"/>
            </a:endParaRPr>
          </a:p>
        </p:txBody>
      </p:sp>
      <p:sp>
        <p:nvSpPr>
          <p:cNvPr id="26" name="TextBox 25"/>
          <p:cNvSpPr txBox="1"/>
          <p:nvPr/>
        </p:nvSpPr>
        <p:spPr>
          <a:xfrm>
            <a:off x="13766800" y="8008076"/>
            <a:ext cx="9514114" cy="1354217"/>
          </a:xfrm>
          <a:prstGeom prst="rect">
            <a:avLst/>
          </a:prstGeom>
          <a:noFill/>
        </p:spPr>
        <p:txBody>
          <a:bodyPr wrap="square" rtlCol="0">
            <a:spAutoFit/>
          </a:bodyPr>
          <a:lstStyle/>
          <a:p>
            <a:r>
              <a:rPr lang="en-GB" sz="4000" i="0" dirty="0">
                <a:solidFill>
                  <a:schemeClr val="accent6"/>
                </a:solidFill>
                <a:effectLst/>
                <a:latin typeface="Arial" panose="020B0604020202020204" pitchFamily="34" charset="0"/>
                <a:cs typeface="Arial" panose="020B0604020202020204" pitchFamily="34" charset="0"/>
              </a:rPr>
              <a:t>Helps </a:t>
            </a:r>
            <a:r>
              <a:rPr lang="en-GB" sz="4000" b="1" i="0" dirty="0">
                <a:solidFill>
                  <a:schemeClr val="accent6"/>
                </a:solidFill>
                <a:effectLst/>
                <a:latin typeface="Arial" panose="020B0604020202020204" pitchFamily="34" charset="0"/>
                <a:cs typeface="Arial" panose="020B0604020202020204" pitchFamily="34" charset="0"/>
              </a:rPr>
              <a:t>decouple economic growth </a:t>
            </a:r>
            <a:r>
              <a:rPr lang="en-GB" sz="4000" i="0" dirty="0">
                <a:solidFill>
                  <a:schemeClr val="accent6"/>
                </a:solidFill>
                <a:effectLst/>
                <a:latin typeface="Arial" panose="020B0604020202020204" pitchFamily="34" charset="0"/>
                <a:cs typeface="Arial" panose="020B0604020202020204" pitchFamily="34" charset="0"/>
              </a:rPr>
              <a:t>from </a:t>
            </a:r>
            <a:r>
              <a:rPr lang="en-GB" sz="4000" b="1" i="0" dirty="0">
                <a:solidFill>
                  <a:schemeClr val="accent6"/>
                </a:solidFill>
                <a:effectLst/>
                <a:latin typeface="Arial" panose="020B0604020202020204" pitchFamily="34" charset="0"/>
                <a:cs typeface="Arial" panose="020B0604020202020204" pitchFamily="34" charset="0"/>
              </a:rPr>
              <a:t>energy consumption </a:t>
            </a:r>
            <a:endParaRPr lang="en-GB" sz="4000" b="1" i="0" dirty="0">
              <a:solidFill>
                <a:schemeClr val="accent6"/>
              </a:solidFill>
              <a:effectLst/>
              <a:latin typeface="Arial" panose="020B0604020202020204" pitchFamily="34" charset="0"/>
              <a:cs typeface="Arial" panose="020B0604020202020204" pitchFamily="34" charset="0"/>
            </a:endParaRPr>
          </a:p>
        </p:txBody>
      </p:sp>
      <p:cxnSp>
        <p:nvCxnSpPr>
          <p:cNvPr id="30" name="Straight Connector 29"/>
          <p:cNvCxnSpPr/>
          <p:nvPr/>
        </p:nvCxnSpPr>
        <p:spPr>
          <a:xfrm>
            <a:off x="13720751" y="5053863"/>
            <a:ext cx="8885253"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1" name="Straight Connector 30"/>
          <p:cNvCxnSpPr/>
          <p:nvPr/>
        </p:nvCxnSpPr>
        <p:spPr>
          <a:xfrm>
            <a:off x="13720751" y="7709975"/>
            <a:ext cx="8885253"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2" name="Straight Connector 31"/>
          <p:cNvCxnSpPr/>
          <p:nvPr/>
        </p:nvCxnSpPr>
        <p:spPr>
          <a:xfrm>
            <a:off x="13720751" y="9756492"/>
            <a:ext cx="8885253" cy="0"/>
          </a:xfrm>
          <a:prstGeom prst="line">
            <a:avLst/>
          </a:prstGeom>
        </p:spPr>
        <p:style>
          <a:lnRef idx="1">
            <a:schemeClr val="accent2"/>
          </a:lnRef>
          <a:fillRef idx="0">
            <a:schemeClr val="accent2"/>
          </a:fillRef>
          <a:effectRef idx="0">
            <a:schemeClr val="accent2"/>
          </a:effectRef>
          <a:fontRef idx="minor">
            <a:schemeClr val="tx1"/>
          </a:fontRef>
        </p:style>
      </p:cxnSp>
      <p:sp>
        <p:nvSpPr>
          <p:cNvPr id="34" name="TextBox 33"/>
          <p:cNvSpPr txBox="1"/>
          <p:nvPr/>
        </p:nvSpPr>
        <p:spPr>
          <a:xfrm>
            <a:off x="1300876" y="8977774"/>
            <a:ext cx="8064008" cy="1569660"/>
          </a:xfrm>
          <a:prstGeom prst="rect">
            <a:avLst/>
          </a:prstGeom>
          <a:noFill/>
        </p:spPr>
        <p:txBody>
          <a:bodyPr wrap="square">
            <a:spAutoFit/>
          </a:bodyPr>
          <a:lstStyle/>
          <a:p>
            <a:r>
              <a:rPr lang="en-GB" sz="3200" b="0" i="1" dirty="0" err="1">
                <a:solidFill>
                  <a:schemeClr val="accent6">
                    <a:lumMod val="90000"/>
                    <a:lumOff val="10000"/>
                  </a:schemeClr>
                </a:solidFill>
                <a:effectLst/>
                <a:latin typeface="Arial" panose="020B0604020202020204" pitchFamily="34" charset="0"/>
                <a:cs typeface="Arial" panose="020B0604020202020204" pitchFamily="34" charset="0"/>
              </a:rPr>
              <a:t>AfEES</a:t>
            </a:r>
            <a:r>
              <a:rPr lang="en-GB" sz="3200" b="0" i="1" dirty="0">
                <a:solidFill>
                  <a:schemeClr val="accent6">
                    <a:lumMod val="90000"/>
                    <a:lumOff val="10000"/>
                  </a:schemeClr>
                </a:solidFill>
                <a:effectLst/>
                <a:latin typeface="Arial" panose="020B0604020202020204" pitchFamily="34" charset="0"/>
                <a:cs typeface="Arial" panose="020B0604020202020204" pitchFamily="34" charset="0"/>
              </a:rPr>
              <a:t> is the demand-side engine that makes Africa’s green transition both affordable and achievable.</a:t>
            </a:r>
            <a:endParaRPr lang="en-US" sz="3200" dirty="0">
              <a:solidFill>
                <a:schemeClr val="accent6">
                  <a:lumMod val="90000"/>
                  <a:lumOff val="10000"/>
                </a:schemeClr>
              </a:solidFill>
              <a:latin typeface="Arial" panose="020B0604020202020204" pitchFamily="34" charset="0"/>
              <a:cs typeface="Arial" panose="020B0604020202020204" pitchFamily="34" charset="0"/>
            </a:endParaRPr>
          </a:p>
        </p:txBody>
      </p:sp>
      <p:sp>
        <p:nvSpPr>
          <p:cNvPr id="4" name="TextBox 3"/>
          <p:cNvSpPr txBox="1"/>
          <p:nvPr/>
        </p:nvSpPr>
        <p:spPr>
          <a:xfrm>
            <a:off x="13766799" y="10188985"/>
            <a:ext cx="9514114" cy="1985159"/>
          </a:xfrm>
          <a:prstGeom prst="rect">
            <a:avLst/>
          </a:prstGeom>
          <a:noFill/>
        </p:spPr>
        <p:txBody>
          <a:bodyPr wrap="square" rtlCol="0">
            <a:spAutoFit/>
          </a:bodyPr>
          <a:lstStyle/>
          <a:p>
            <a:r>
              <a:rPr lang="en-GB" sz="4000" i="0" dirty="0">
                <a:solidFill>
                  <a:schemeClr val="accent6"/>
                </a:solidFill>
                <a:effectLst/>
                <a:latin typeface="Arial" panose="020B0604020202020204" pitchFamily="34" charset="0"/>
                <a:cs typeface="Arial" panose="020B0604020202020204" pitchFamily="34" charset="0"/>
              </a:rPr>
              <a:t>Supports climate goals, job creation, competitiveness and improved energy access </a:t>
            </a:r>
            <a:endParaRPr lang="en-GB" sz="4000" b="1" i="0" dirty="0">
              <a:solidFill>
                <a:schemeClr val="accent6"/>
              </a:solidFill>
              <a:effectLst/>
              <a:latin typeface="Arial" panose="020B0604020202020204" pitchFamily="34" charset="0"/>
              <a:cs typeface="Arial" panose="020B0604020202020204" pitchFamily="34" charset="0"/>
            </a:endParaRPr>
          </a:p>
        </p:txBody>
      </p:sp>
      <p:pic>
        <p:nvPicPr>
          <p:cNvPr id="16" name="Graphic 15" descr="Chemicals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379386" y="5943600"/>
            <a:ext cx="914400" cy="914400"/>
          </a:xfrm>
          <a:prstGeom prst="rect">
            <a:avLst/>
          </a:prstGeom>
        </p:spPr>
      </p:pic>
      <p:pic>
        <p:nvPicPr>
          <p:cNvPr id="20" name="Graphic 19" descr="Business Growth outlin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379386" y="10724364"/>
            <a:ext cx="914400" cy="914400"/>
          </a:xfrm>
          <a:prstGeom prst="rect">
            <a:avLst/>
          </a:prstGeom>
        </p:spPr>
      </p:pic>
      <p:pic>
        <p:nvPicPr>
          <p:cNvPr id="29" name="Graphic 28" descr="Aperture outline"/>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379386" y="3515247"/>
            <a:ext cx="914400" cy="914400"/>
          </a:xfrm>
          <a:prstGeom prst="rect">
            <a:avLst/>
          </a:prstGeom>
        </p:spPr>
      </p:pic>
      <p:pic>
        <p:nvPicPr>
          <p:cNvPr id="35" name="Graphic 34" descr="Exponential Graph outline"/>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79386" y="1230863"/>
            <a:ext cx="914400" cy="914400"/>
          </a:xfrm>
          <a:prstGeom prst="rect">
            <a:avLst/>
          </a:prstGeom>
        </p:spPr>
      </p:pic>
      <p:pic>
        <p:nvPicPr>
          <p:cNvPr id="37" name="Graphic 36" descr="Lights On outline"/>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379386" y="8227984"/>
            <a:ext cx="914400" cy="9144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3"/>
          </p:nvPr>
        </p:nvPicPr>
        <p:blipFill>
          <a:blip r:embed="rId1" cstate="email"/>
          <a:srcRect/>
          <a:stretch>
            <a:fillRect/>
          </a:stretch>
        </p:blipFill>
        <p:spPr/>
      </p:pic>
      <p:sp>
        <p:nvSpPr>
          <p:cNvPr id="19" name="Title 9"/>
          <p:cNvSpPr>
            <a:spLocks noGrp="1"/>
          </p:cNvSpPr>
          <p:nvPr>
            <p:ph type="title"/>
          </p:nvPr>
        </p:nvSpPr>
        <p:spPr/>
        <p:txBody>
          <a:bodyPr/>
          <a:lstStyle/>
          <a:p>
            <a:r>
              <a:rPr lang="en-GB" sz="8000" dirty="0">
                <a:solidFill>
                  <a:schemeClr val="accent6"/>
                </a:solidFill>
              </a:rPr>
              <a:t>CEPA </a:t>
            </a:r>
            <a:br>
              <a:rPr lang="en-GB" sz="8000" dirty="0">
                <a:solidFill>
                  <a:schemeClr val="accent6"/>
                </a:solidFill>
              </a:rPr>
            </a:br>
            <a:r>
              <a:rPr lang="en-GB" sz="8000" b="0" dirty="0">
                <a:solidFill>
                  <a:schemeClr val="accent6"/>
                </a:solidFill>
              </a:rPr>
              <a:t>the cross-cutting support framework for Africa’s energy transition</a:t>
            </a:r>
            <a:r>
              <a:rPr lang="en-GB" sz="8000" dirty="0">
                <a:solidFill>
                  <a:schemeClr val="bg1"/>
                </a:solidFill>
              </a:rPr>
              <a:t>.</a:t>
            </a:r>
            <a:endParaRPr lang="en-US" sz="8000" dirty="0">
              <a:solidFill>
                <a:schemeClr val="bg1"/>
              </a:solidFill>
            </a:endParaRPr>
          </a:p>
        </p:txBody>
      </p:sp>
      <p:sp>
        <p:nvSpPr>
          <p:cNvPr id="2" name="TextBox 1"/>
          <p:cNvSpPr txBox="1"/>
          <p:nvPr/>
        </p:nvSpPr>
        <p:spPr>
          <a:xfrm>
            <a:off x="1452283" y="9851921"/>
            <a:ext cx="9640834" cy="461665"/>
          </a:xfrm>
          <a:prstGeom prst="rect">
            <a:avLst/>
          </a:prstGeom>
          <a:noFill/>
        </p:spPr>
        <p:txBody>
          <a:bodyPr wrap="square">
            <a:spAutoFit/>
          </a:bodyPr>
          <a:lstStyle/>
          <a:p>
            <a:r>
              <a:rPr lang="en-GB" sz="2400" b="0" i="1" dirty="0">
                <a:solidFill>
                  <a:schemeClr val="accent6"/>
                </a:solidFill>
                <a:effectLst/>
                <a:latin typeface="Arial" panose="020B0604020202020204" pitchFamily="34" charset="0"/>
                <a:cs typeface="Arial" panose="020B0604020202020204" pitchFamily="34" charset="0"/>
              </a:rPr>
              <a:t>Photo: </a:t>
            </a:r>
            <a:r>
              <a:rPr lang="en-GB" sz="2400" i="1" dirty="0">
                <a:solidFill>
                  <a:schemeClr val="accent6"/>
                </a:solidFill>
                <a:latin typeface="Arial" panose="020B0604020202020204" pitchFamily="34" charset="0"/>
                <a:cs typeface="Arial" panose="020B0604020202020204" pitchFamily="34" charset="0"/>
              </a:rPr>
              <a:t>Andy </a:t>
            </a:r>
            <a:r>
              <a:rPr lang="en-GB" sz="2400" i="1" dirty="0" err="1">
                <a:solidFill>
                  <a:schemeClr val="accent6"/>
                </a:solidFill>
                <a:latin typeface="Arial" panose="020B0604020202020204" pitchFamily="34" charset="0"/>
                <a:cs typeface="Arial" panose="020B0604020202020204" pitchFamily="34" charset="0"/>
              </a:rPr>
              <a:t>Coffie</a:t>
            </a:r>
            <a:r>
              <a:rPr lang="en-GB" sz="2400" b="0" i="1" dirty="0">
                <a:solidFill>
                  <a:schemeClr val="accent6"/>
                </a:solidFill>
                <a:effectLst/>
                <a:latin typeface="Arial" panose="020B0604020202020204" pitchFamily="34" charset="0"/>
                <a:cs typeface="Arial" panose="020B0604020202020204" pitchFamily="34" charset="0"/>
              </a:rPr>
              <a:t>, </a:t>
            </a:r>
            <a:r>
              <a:rPr lang="en-GB" sz="2400" b="0" i="1" dirty="0" err="1">
                <a:solidFill>
                  <a:schemeClr val="accent6"/>
                </a:solidFill>
                <a:effectLst/>
                <a:latin typeface="Arial" panose="020B0604020202020204" pitchFamily="34" charset="0"/>
                <a:cs typeface="Arial" panose="020B0604020202020204" pitchFamily="34" charset="0"/>
              </a:rPr>
              <a:t>Pexels</a:t>
            </a:r>
            <a:r>
              <a:rPr lang="en-GB" sz="2400" b="0" i="1" dirty="0">
                <a:solidFill>
                  <a:schemeClr val="accent6"/>
                </a:solidFill>
                <a:effectLst/>
                <a:latin typeface="Arial" panose="020B0604020202020204" pitchFamily="34" charset="0"/>
                <a:cs typeface="Arial" panose="020B0604020202020204" pitchFamily="34" charset="0"/>
              </a:rPr>
              <a:t>.</a:t>
            </a:r>
            <a:endParaRPr lang="en-US" sz="2400" i="1" dirty="0">
              <a:solidFill>
                <a:schemeClr val="accent6"/>
              </a:solidFill>
              <a:latin typeface="Arial" panose="020B0604020202020204" pitchFamily="34" charset="0"/>
              <a:cs typeface="Arial" panose="020B0604020202020204" pitchFamily="34" charset="0"/>
            </a:endParaRPr>
          </a:p>
        </p:txBody>
      </p:sp>
      <p:pic>
        <p:nvPicPr>
          <p:cNvPr id="10" name="Content Placeholder 7"/>
          <p:cNvPicPr>
            <a:picLocks noGrp="1" noRot="1" noChangeAspect="1" noMove="1" noResize="1" noEditPoints="1" noAdjustHandles="1" noChangeArrowheads="1" noChangeShapeType="1" noCrop="1"/>
          </p:cNvPicPr>
          <p:nvPr/>
        </p:nvPicPr>
        <p:blipFill>
          <a:blip r:embed="rId2" cstate="print"/>
          <a:stretch>
            <a:fillRect/>
          </a:stretch>
        </p:blipFill>
        <p:spPr>
          <a:xfrm rot="3403727">
            <a:off x="11389417" y="-9442510"/>
            <a:ext cx="16172503" cy="1779183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0875" y="2344208"/>
            <a:ext cx="10860962" cy="2423733"/>
          </a:xfrm>
        </p:spPr>
        <p:txBody>
          <a:bodyPr anchor="t"/>
          <a:lstStyle/>
          <a:p>
            <a:r>
              <a:rPr lang="en-GB" sz="6600" dirty="0">
                <a:solidFill>
                  <a:schemeClr val="accent1"/>
                </a:solidFill>
              </a:rPr>
              <a:t>CEPA </a:t>
            </a:r>
            <a:r>
              <a:rPr lang="en-GB" sz="6600" b="0" dirty="0">
                <a:solidFill>
                  <a:schemeClr val="accent1"/>
                </a:solidFill>
              </a:rPr>
              <a:t>The Continental Energy Programme in Africa </a:t>
            </a:r>
            <a:endParaRPr lang="en-GB" sz="6600" b="0" dirty="0">
              <a:solidFill>
                <a:schemeClr val="accent1"/>
              </a:solidFill>
            </a:endParaRPr>
          </a:p>
        </p:txBody>
      </p:sp>
      <p:sp>
        <p:nvSpPr>
          <p:cNvPr id="3" name="Content Placeholder 11"/>
          <p:cNvSpPr txBox="1"/>
          <p:nvPr/>
        </p:nvSpPr>
        <p:spPr>
          <a:xfrm>
            <a:off x="1300875" y="4767941"/>
            <a:ext cx="9851081" cy="4008316"/>
          </a:xfrm>
          <a:prstGeom prst="rect">
            <a:avLst/>
          </a:prstGeom>
        </p:spPr>
        <p:txBody>
          <a:bodyPr>
            <a:normAutofit/>
          </a:bodyPr>
          <a:lstStyle>
            <a:lvl1pPr marL="455930" indent="-455930" algn="l" defTabSz="1824355" rtl="0" eaLnBrk="1" latinLnBrk="0" hangingPunct="1">
              <a:lnSpc>
                <a:spcPct val="90000"/>
              </a:lnSpc>
              <a:spcBef>
                <a:spcPts val="1995"/>
              </a:spcBef>
              <a:buFont typeface="Arial" panose="020B0604020202020204" pitchFamily="34" charset="0"/>
              <a:buChar char="•"/>
              <a:defRPr sz="5585" kern="1200">
                <a:solidFill>
                  <a:schemeClr val="tx1"/>
                </a:solidFill>
                <a:latin typeface="+mn-lt"/>
                <a:ea typeface="+mn-ea"/>
                <a:cs typeface="+mn-cs"/>
              </a:defRPr>
            </a:lvl1pPr>
            <a:lvl2pPr marL="1368425" indent="-455930" algn="l" defTabSz="1824355" rtl="0" eaLnBrk="1" latinLnBrk="0" hangingPunct="1">
              <a:lnSpc>
                <a:spcPct val="90000"/>
              </a:lnSpc>
              <a:spcBef>
                <a:spcPts val="1000"/>
              </a:spcBef>
              <a:buFont typeface="Arial" panose="020B0604020202020204" pitchFamily="34" charset="0"/>
              <a:buChar char="•"/>
              <a:defRPr sz="4790" kern="1200">
                <a:solidFill>
                  <a:schemeClr val="tx1"/>
                </a:solidFill>
                <a:latin typeface="+mn-lt"/>
                <a:ea typeface="+mn-ea"/>
                <a:cs typeface="+mn-cs"/>
              </a:defRPr>
            </a:lvl2pPr>
            <a:lvl3pPr marL="2280285" indent="-455930" algn="l" defTabSz="1824355" rtl="0" eaLnBrk="1" latinLnBrk="0" hangingPunct="1">
              <a:lnSpc>
                <a:spcPct val="90000"/>
              </a:lnSpc>
              <a:spcBef>
                <a:spcPts val="1000"/>
              </a:spcBef>
              <a:buFont typeface="Arial" panose="020B0604020202020204" pitchFamily="34" charset="0"/>
              <a:buChar char="•"/>
              <a:defRPr sz="3990" kern="1200">
                <a:solidFill>
                  <a:schemeClr val="tx1"/>
                </a:solidFill>
                <a:latin typeface="+mn-lt"/>
                <a:ea typeface="+mn-ea"/>
                <a:cs typeface="+mn-cs"/>
              </a:defRPr>
            </a:lvl3pPr>
            <a:lvl4pPr marL="319278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4pPr>
            <a:lvl5pPr marL="410464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5pPr>
            <a:lvl6pPr marL="501713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6pPr>
            <a:lvl7pPr marL="592899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7pPr>
            <a:lvl8pPr marL="684149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8pPr>
            <a:lvl9pPr marL="775335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9pPr>
          </a:lstStyle>
          <a:p>
            <a:pPr marL="0" indent="0">
              <a:lnSpc>
                <a:spcPct val="100000"/>
              </a:lnSpc>
              <a:buNone/>
            </a:pPr>
            <a:r>
              <a:rPr lang="en-GB" sz="4100" dirty="0">
                <a:solidFill>
                  <a:srgbClr val="00125C"/>
                </a:solidFill>
                <a:latin typeface="Arial" panose="020B0604020202020204" pitchFamily="34" charset="0"/>
                <a:cs typeface="Arial" panose="020B0604020202020204" pitchFamily="34" charset="0"/>
              </a:rPr>
              <a:t>CEPA provides technical assistance, coordination support, and strategic communication for the implementation of the </a:t>
            </a:r>
            <a:r>
              <a:rPr lang="en-GB" sz="4100" dirty="0" err="1">
                <a:solidFill>
                  <a:srgbClr val="00125C"/>
                </a:solidFill>
                <a:latin typeface="Arial" panose="020B0604020202020204" pitchFamily="34" charset="0"/>
                <a:cs typeface="Arial" panose="020B0604020202020204" pitchFamily="34" charset="0"/>
              </a:rPr>
              <a:t>AfSEM</a:t>
            </a:r>
            <a:r>
              <a:rPr lang="en-GB" sz="4100" dirty="0">
                <a:solidFill>
                  <a:srgbClr val="00125C"/>
                </a:solidFill>
                <a:latin typeface="Arial" panose="020B0604020202020204" pitchFamily="34" charset="0"/>
                <a:cs typeface="Arial" panose="020B0604020202020204" pitchFamily="34" charset="0"/>
              </a:rPr>
              <a:t>, CMP, and </a:t>
            </a:r>
            <a:r>
              <a:rPr lang="en-GB" sz="4100" dirty="0" err="1">
                <a:solidFill>
                  <a:srgbClr val="00125C"/>
                </a:solidFill>
                <a:latin typeface="Arial" panose="020B0604020202020204" pitchFamily="34" charset="0"/>
                <a:cs typeface="Arial" panose="020B0604020202020204" pitchFamily="34" charset="0"/>
              </a:rPr>
              <a:t>AfEES</a:t>
            </a:r>
            <a:r>
              <a:rPr lang="en-GB" sz="4100" dirty="0">
                <a:solidFill>
                  <a:srgbClr val="00125C"/>
                </a:solidFill>
                <a:latin typeface="Arial" panose="020B0604020202020204" pitchFamily="34" charset="0"/>
                <a:cs typeface="Arial" panose="020B0604020202020204" pitchFamily="34" charset="0"/>
              </a:rPr>
              <a:t> under the leadership of the African Union Commission and its key institutions. </a:t>
            </a:r>
            <a:endParaRPr lang="en-US" sz="4100" dirty="0">
              <a:solidFill>
                <a:srgbClr val="00125C"/>
              </a:solidFill>
              <a:latin typeface="Arial" panose="020B0604020202020204" pitchFamily="34" charset="0"/>
              <a:cs typeface="Arial" panose="020B0604020202020204" pitchFamily="34" charset="0"/>
            </a:endParaRPr>
          </a:p>
        </p:txBody>
      </p:sp>
      <p:sp>
        <p:nvSpPr>
          <p:cNvPr id="7" name="TextBox 6"/>
          <p:cNvSpPr txBox="1"/>
          <p:nvPr/>
        </p:nvSpPr>
        <p:spPr>
          <a:xfrm>
            <a:off x="15829036" y="1264887"/>
            <a:ext cx="7193764" cy="2308324"/>
          </a:xfrm>
          <a:prstGeom prst="rect">
            <a:avLst/>
          </a:prstGeom>
          <a:noFill/>
        </p:spPr>
        <p:txBody>
          <a:bodyPr wrap="square">
            <a:spAutoFit/>
          </a:bodyPr>
          <a:lstStyle/>
          <a:p>
            <a:pPr algn="l" rtl="0" fontAlgn="base"/>
            <a:r>
              <a:rPr lang="en-GB" sz="3600" b="1" i="0" dirty="0">
                <a:solidFill>
                  <a:srgbClr val="00125C"/>
                </a:solidFill>
                <a:effectLst/>
                <a:latin typeface="Arial" panose="020B0604020202020204" pitchFamily="34" charset="0"/>
                <a:cs typeface="Arial" panose="020B0604020202020204" pitchFamily="34" charset="0"/>
              </a:rPr>
              <a:t>Enable the </a:t>
            </a:r>
            <a:r>
              <a:rPr lang="en-GB" sz="3600" b="1" i="0" dirty="0" err="1">
                <a:solidFill>
                  <a:srgbClr val="00125C"/>
                </a:solidFill>
                <a:effectLst/>
                <a:latin typeface="Arial" panose="020B0604020202020204" pitchFamily="34" charset="0"/>
                <a:cs typeface="Arial" panose="020B0604020202020204" pitchFamily="34" charset="0"/>
              </a:rPr>
              <a:t>AfSEM</a:t>
            </a:r>
            <a:r>
              <a:rPr lang="en-GB" sz="3600" b="1" i="0" dirty="0">
                <a:solidFill>
                  <a:srgbClr val="00125C"/>
                </a:solidFill>
                <a:effectLst/>
                <a:latin typeface="Arial" panose="020B0604020202020204" pitchFamily="34" charset="0"/>
                <a:cs typeface="Arial" panose="020B0604020202020204" pitchFamily="34" charset="0"/>
              </a:rPr>
              <a:t> </a:t>
            </a:r>
            <a:endParaRPr lang="en-GB" sz="3600" b="1" i="0" dirty="0">
              <a:solidFill>
                <a:srgbClr val="00125C"/>
              </a:solidFill>
              <a:effectLst/>
              <a:latin typeface="Arial" panose="020B0604020202020204" pitchFamily="34" charset="0"/>
              <a:cs typeface="Arial" panose="020B0604020202020204" pitchFamily="34" charset="0"/>
            </a:endParaRPr>
          </a:p>
          <a:p>
            <a:pPr algn="l" rtl="0" fontAlgn="base"/>
            <a:r>
              <a:rPr lang="en-GB" sz="3600" b="0" i="0" dirty="0">
                <a:solidFill>
                  <a:srgbClr val="00125C"/>
                </a:solidFill>
                <a:effectLst/>
                <a:latin typeface="Arial" panose="020B0604020202020204" pitchFamily="34" charset="0"/>
                <a:cs typeface="Arial" panose="020B0604020202020204" pitchFamily="34" charset="0"/>
              </a:rPr>
              <a:t>Regulatory harmonisation and market access for cross-border trade and renewables </a:t>
            </a:r>
            <a:endParaRPr lang="en-GB" sz="3600" b="0" i="0" dirty="0">
              <a:solidFill>
                <a:srgbClr val="00125C"/>
              </a:solidFill>
              <a:effectLst/>
              <a:latin typeface="Arial" panose="020B0604020202020204" pitchFamily="34" charset="0"/>
              <a:cs typeface="Arial" panose="020B0604020202020204" pitchFamily="34" charset="0"/>
            </a:endParaRPr>
          </a:p>
        </p:txBody>
      </p:sp>
      <p:sp>
        <p:nvSpPr>
          <p:cNvPr id="9" name="TextBox 8"/>
          <p:cNvSpPr txBox="1"/>
          <p:nvPr/>
        </p:nvSpPr>
        <p:spPr>
          <a:xfrm>
            <a:off x="15829036" y="4359845"/>
            <a:ext cx="7193764" cy="2308324"/>
          </a:xfrm>
          <a:prstGeom prst="rect">
            <a:avLst/>
          </a:prstGeom>
          <a:noFill/>
        </p:spPr>
        <p:txBody>
          <a:bodyPr wrap="square">
            <a:spAutoFit/>
          </a:bodyPr>
          <a:lstStyle/>
          <a:p>
            <a:pPr algn="l" rtl="0" fontAlgn="base"/>
            <a:r>
              <a:rPr lang="en-GB" sz="3600" b="1" i="0" dirty="0">
                <a:solidFill>
                  <a:srgbClr val="00125C"/>
                </a:solidFill>
                <a:effectLst/>
                <a:latin typeface="Arial" panose="020B0604020202020204" pitchFamily="34" charset="0"/>
                <a:cs typeface="Arial" panose="020B0604020202020204" pitchFamily="34" charset="0"/>
              </a:rPr>
              <a:t>Operationalise the CMP </a:t>
            </a:r>
            <a:endParaRPr lang="en-GB" sz="3600" b="1" i="0" dirty="0">
              <a:solidFill>
                <a:srgbClr val="00125C"/>
              </a:solidFill>
              <a:effectLst/>
              <a:latin typeface="Arial" panose="020B0604020202020204" pitchFamily="34" charset="0"/>
              <a:cs typeface="Arial" panose="020B0604020202020204" pitchFamily="34" charset="0"/>
            </a:endParaRPr>
          </a:p>
          <a:p>
            <a:pPr algn="l" rtl="0" fontAlgn="base"/>
            <a:r>
              <a:rPr lang="en-GB" sz="3600" b="0" i="0" dirty="0">
                <a:solidFill>
                  <a:srgbClr val="00125C"/>
                </a:solidFill>
                <a:effectLst/>
                <a:latin typeface="Arial" panose="020B0604020202020204" pitchFamily="34" charset="0"/>
                <a:cs typeface="Arial" panose="020B0604020202020204" pitchFamily="34" charset="0"/>
              </a:rPr>
              <a:t>Prepare investments in RE generation, transmission and storage infrastructure </a:t>
            </a:r>
            <a:endParaRPr lang="en-GB" sz="3600" b="0" i="0" dirty="0">
              <a:solidFill>
                <a:srgbClr val="00125C"/>
              </a:solidFill>
              <a:effectLst/>
              <a:latin typeface="Arial" panose="020B0604020202020204" pitchFamily="34" charset="0"/>
              <a:cs typeface="Arial" panose="020B0604020202020204" pitchFamily="34" charset="0"/>
            </a:endParaRPr>
          </a:p>
        </p:txBody>
      </p:sp>
      <p:sp>
        <p:nvSpPr>
          <p:cNvPr id="10" name="TextBox 9"/>
          <p:cNvSpPr txBox="1"/>
          <p:nvPr/>
        </p:nvSpPr>
        <p:spPr>
          <a:xfrm>
            <a:off x="15829036" y="7406633"/>
            <a:ext cx="7193764" cy="1754326"/>
          </a:xfrm>
          <a:prstGeom prst="rect">
            <a:avLst/>
          </a:prstGeom>
          <a:noFill/>
        </p:spPr>
        <p:txBody>
          <a:bodyPr wrap="square">
            <a:spAutoFit/>
          </a:bodyPr>
          <a:lstStyle/>
          <a:p>
            <a:pPr algn="l" rtl="0" fontAlgn="base"/>
            <a:r>
              <a:rPr lang="en-GB" sz="3600" b="1" i="0" dirty="0">
                <a:solidFill>
                  <a:srgbClr val="00125C"/>
                </a:solidFill>
                <a:effectLst/>
                <a:latin typeface="Arial" panose="020B0604020202020204" pitchFamily="34" charset="0"/>
                <a:cs typeface="Arial" panose="020B0604020202020204" pitchFamily="34" charset="0"/>
              </a:rPr>
              <a:t>Implement </a:t>
            </a:r>
            <a:r>
              <a:rPr lang="en-GB" sz="3600" b="1" i="0" dirty="0" err="1">
                <a:solidFill>
                  <a:srgbClr val="00125C"/>
                </a:solidFill>
                <a:effectLst/>
                <a:latin typeface="Arial" panose="020B0604020202020204" pitchFamily="34" charset="0"/>
                <a:cs typeface="Arial" panose="020B0604020202020204" pitchFamily="34" charset="0"/>
              </a:rPr>
              <a:t>AfEES</a:t>
            </a:r>
            <a:r>
              <a:rPr lang="en-GB" sz="3600" b="1" i="0" dirty="0">
                <a:solidFill>
                  <a:srgbClr val="00125C"/>
                </a:solidFill>
                <a:effectLst/>
                <a:latin typeface="Arial" panose="020B0604020202020204" pitchFamily="34" charset="0"/>
                <a:cs typeface="Arial" panose="020B0604020202020204" pitchFamily="34" charset="0"/>
              </a:rPr>
              <a:t> </a:t>
            </a:r>
            <a:endParaRPr lang="en-GB" sz="3600" b="1" i="0" dirty="0">
              <a:solidFill>
                <a:srgbClr val="00125C"/>
              </a:solidFill>
              <a:effectLst/>
              <a:latin typeface="Arial" panose="020B0604020202020204" pitchFamily="34" charset="0"/>
              <a:cs typeface="Arial" panose="020B0604020202020204" pitchFamily="34" charset="0"/>
            </a:endParaRPr>
          </a:p>
          <a:p>
            <a:pPr algn="l" rtl="0" fontAlgn="base"/>
            <a:r>
              <a:rPr lang="en-GB" sz="3600" b="0" i="0" dirty="0">
                <a:solidFill>
                  <a:srgbClr val="00125C"/>
                </a:solidFill>
                <a:effectLst/>
                <a:latin typeface="Arial" panose="020B0604020202020204" pitchFamily="34" charset="0"/>
                <a:cs typeface="Arial" panose="020B0604020202020204" pitchFamily="34" charset="0"/>
              </a:rPr>
              <a:t>Policy reform, national/regional action plans, EE in all sectors </a:t>
            </a:r>
            <a:endParaRPr lang="en-GB" sz="3600" b="0" i="0" dirty="0">
              <a:solidFill>
                <a:srgbClr val="00125C"/>
              </a:solidFill>
              <a:effectLst/>
              <a:latin typeface="Arial" panose="020B0604020202020204" pitchFamily="34" charset="0"/>
              <a:cs typeface="Arial" panose="020B0604020202020204" pitchFamily="34" charset="0"/>
            </a:endParaRPr>
          </a:p>
        </p:txBody>
      </p:sp>
      <p:sp>
        <p:nvSpPr>
          <p:cNvPr id="12" name="TextBox 11"/>
          <p:cNvSpPr txBox="1"/>
          <p:nvPr/>
        </p:nvSpPr>
        <p:spPr>
          <a:xfrm>
            <a:off x="15829036" y="10089996"/>
            <a:ext cx="7253988" cy="1754326"/>
          </a:xfrm>
          <a:prstGeom prst="rect">
            <a:avLst/>
          </a:prstGeom>
          <a:noFill/>
        </p:spPr>
        <p:txBody>
          <a:bodyPr wrap="square">
            <a:spAutoFit/>
          </a:bodyPr>
          <a:lstStyle/>
          <a:p>
            <a:pPr algn="l" rtl="0" fontAlgn="base"/>
            <a:r>
              <a:rPr lang="en-GB" sz="3600" b="1" i="0" dirty="0">
                <a:solidFill>
                  <a:srgbClr val="00125C"/>
                </a:solidFill>
                <a:effectLst/>
                <a:latin typeface="Arial" panose="020B0604020202020204" pitchFamily="34" charset="0"/>
                <a:cs typeface="Arial" panose="020B0604020202020204" pitchFamily="34" charset="0"/>
              </a:rPr>
              <a:t>Ensure Institutional Coherence </a:t>
            </a:r>
            <a:endParaRPr lang="en-GB" sz="3600" b="1" i="0" dirty="0">
              <a:solidFill>
                <a:srgbClr val="00125C"/>
              </a:solidFill>
              <a:effectLst/>
              <a:latin typeface="Arial" panose="020B0604020202020204" pitchFamily="34" charset="0"/>
              <a:cs typeface="Arial" panose="020B0604020202020204" pitchFamily="34" charset="0"/>
            </a:endParaRPr>
          </a:p>
          <a:p>
            <a:pPr algn="l" rtl="0" fontAlgn="base"/>
            <a:r>
              <a:rPr lang="en-GB" sz="3600" b="0" i="0" dirty="0">
                <a:solidFill>
                  <a:srgbClr val="00125C"/>
                </a:solidFill>
                <a:effectLst/>
                <a:latin typeface="Arial" panose="020B0604020202020204" pitchFamily="34" charset="0"/>
                <a:cs typeface="Arial" panose="020B0604020202020204" pitchFamily="34" charset="0"/>
              </a:rPr>
              <a:t>Coordinate across RECs, Power Pools, donors, stakeholders </a:t>
            </a:r>
            <a:endParaRPr lang="en-GB" sz="3600" b="0" i="0" dirty="0">
              <a:solidFill>
                <a:srgbClr val="00125C"/>
              </a:solidFill>
              <a:effectLst/>
              <a:latin typeface="Arial" panose="020B0604020202020204" pitchFamily="34" charset="0"/>
              <a:cs typeface="Arial" panose="020B0604020202020204" pitchFamily="34" charset="0"/>
            </a:endParaRPr>
          </a:p>
        </p:txBody>
      </p:sp>
      <p:pic>
        <p:nvPicPr>
          <p:cNvPr id="17" name="Graphic 16" descr="Electric Tower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768503" y="4745682"/>
            <a:ext cx="1445209" cy="1445209"/>
          </a:xfrm>
          <a:prstGeom prst="rect">
            <a:avLst/>
          </a:prstGeom>
        </p:spPr>
      </p:pic>
      <p:cxnSp>
        <p:nvCxnSpPr>
          <p:cNvPr id="21" name="Straight Connector 20"/>
          <p:cNvCxnSpPr/>
          <p:nvPr/>
        </p:nvCxnSpPr>
        <p:spPr>
          <a:xfrm>
            <a:off x="15829036" y="3965386"/>
            <a:ext cx="6097879"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2" name="Straight Connector 21"/>
          <p:cNvCxnSpPr/>
          <p:nvPr/>
        </p:nvCxnSpPr>
        <p:spPr>
          <a:xfrm>
            <a:off x="15829036" y="7047841"/>
            <a:ext cx="6097879"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Connector 22"/>
          <p:cNvCxnSpPr/>
          <p:nvPr/>
        </p:nvCxnSpPr>
        <p:spPr>
          <a:xfrm>
            <a:off x="15829036" y="9597451"/>
            <a:ext cx="6097879" cy="0"/>
          </a:xfrm>
          <a:prstGeom prst="line">
            <a:avLst/>
          </a:prstGeom>
        </p:spPr>
        <p:style>
          <a:lnRef idx="1">
            <a:schemeClr val="accent2"/>
          </a:lnRef>
          <a:fillRef idx="0">
            <a:schemeClr val="accent2"/>
          </a:fillRef>
          <a:effectRef idx="0">
            <a:schemeClr val="accent2"/>
          </a:effectRef>
          <a:fontRef idx="minor">
            <a:schemeClr val="tx1"/>
          </a:fontRef>
        </p:style>
      </p:cxnSp>
      <p:sp>
        <p:nvSpPr>
          <p:cNvPr id="27" name="TextBox 26"/>
          <p:cNvSpPr txBox="1"/>
          <p:nvPr/>
        </p:nvSpPr>
        <p:spPr>
          <a:xfrm>
            <a:off x="1300875" y="8930414"/>
            <a:ext cx="9560413" cy="646331"/>
          </a:xfrm>
          <a:prstGeom prst="rect">
            <a:avLst/>
          </a:prstGeom>
          <a:noFill/>
        </p:spPr>
        <p:txBody>
          <a:bodyPr wrap="square">
            <a:spAutoFit/>
          </a:bodyPr>
          <a:lstStyle/>
          <a:p>
            <a:r>
              <a:rPr lang="en-GB" sz="3600" b="1" dirty="0">
                <a:solidFill>
                  <a:srgbClr val="1A53EA"/>
                </a:solidFill>
                <a:latin typeface="Arial" panose="020B0604020202020204" pitchFamily="34" charset="0"/>
                <a:cs typeface="Arial" panose="020B0604020202020204" pitchFamily="34" charset="0"/>
              </a:rPr>
              <a:t>O</a:t>
            </a:r>
            <a:r>
              <a:rPr lang="en-GB" sz="3600" b="1" i="0" dirty="0">
                <a:solidFill>
                  <a:srgbClr val="1A53EA"/>
                </a:solidFill>
                <a:effectLst/>
                <a:latin typeface="Arial" panose="020B0604020202020204" pitchFamily="34" charset="0"/>
                <a:cs typeface="Arial" panose="020B0604020202020204" pitchFamily="34" charset="0"/>
              </a:rPr>
              <a:t>bjectives → </a:t>
            </a:r>
            <a:endParaRPr lang="en-US" sz="3600" b="1" dirty="0">
              <a:solidFill>
                <a:srgbClr val="1A53EA"/>
              </a:solidFill>
            </a:endParaRPr>
          </a:p>
        </p:txBody>
      </p:sp>
      <p:pic>
        <p:nvPicPr>
          <p:cNvPr id="37" name="Graphic 36" descr="Court outlin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745575" y="7513049"/>
            <a:ext cx="1450054" cy="1450054"/>
          </a:xfrm>
          <a:prstGeom prst="rect">
            <a:avLst/>
          </a:prstGeom>
        </p:spPr>
      </p:pic>
      <p:pic>
        <p:nvPicPr>
          <p:cNvPr id="39" name="Graphic 38" descr="Renewable Energy outline"/>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750420" y="1650724"/>
            <a:ext cx="1445209" cy="1445209"/>
          </a:xfrm>
          <a:prstGeom prst="rect">
            <a:avLst/>
          </a:prstGeom>
        </p:spPr>
      </p:pic>
      <p:grpSp>
        <p:nvGrpSpPr>
          <p:cNvPr id="42" name="Group 41"/>
          <p:cNvGrpSpPr/>
          <p:nvPr/>
        </p:nvGrpSpPr>
        <p:grpSpPr>
          <a:xfrm rot="18900000">
            <a:off x="13620738" y="10071575"/>
            <a:ext cx="1699727" cy="1699727"/>
            <a:chOff x="13745575" y="10427793"/>
            <a:chExt cx="1450054" cy="1450054"/>
          </a:xfrm>
        </p:grpSpPr>
        <p:pic>
          <p:nvPicPr>
            <p:cNvPr id="35" name="Graphic 34" descr="Circles with lines outline"/>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745575" y="10427793"/>
              <a:ext cx="1450054" cy="1450054"/>
            </a:xfrm>
            <a:prstGeom prst="rect">
              <a:avLst/>
            </a:prstGeom>
          </p:spPr>
        </p:pic>
        <p:pic>
          <p:nvPicPr>
            <p:cNvPr id="41" name="Graphic 40" descr="Add outline"/>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099899" y="10795341"/>
              <a:ext cx="752922" cy="752922"/>
            </a:xfrm>
            <a:prstGeom prst="rect">
              <a:avLst/>
            </a:prstGeom>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9" name="Title 9"/>
          <p:cNvSpPr>
            <a:spLocks noGrp="1"/>
          </p:cNvSpPr>
          <p:nvPr>
            <p:ph type="title"/>
          </p:nvPr>
        </p:nvSpPr>
        <p:spPr>
          <a:xfrm>
            <a:off x="1824274" y="3237153"/>
            <a:ext cx="9446237" cy="5375906"/>
          </a:xfrm>
        </p:spPr>
        <p:txBody>
          <a:bodyPr/>
          <a:lstStyle/>
          <a:p>
            <a:r>
              <a:rPr lang="en-GB" sz="8000" dirty="0">
                <a:solidFill>
                  <a:schemeClr val="bg1"/>
                </a:solidFill>
              </a:rPr>
              <a:t>Achievements of the </a:t>
            </a:r>
            <a:r>
              <a:rPr lang="en-GB" sz="8000" dirty="0" err="1">
                <a:solidFill>
                  <a:schemeClr val="bg1"/>
                </a:solidFill>
              </a:rPr>
              <a:t>AfSEM</a:t>
            </a:r>
            <a:r>
              <a:rPr lang="en-GB" sz="8000" dirty="0">
                <a:solidFill>
                  <a:schemeClr val="bg1"/>
                </a:solidFill>
              </a:rPr>
              <a:t>, CMP and </a:t>
            </a:r>
            <a:r>
              <a:rPr lang="en-GB" sz="8000" dirty="0" err="1">
                <a:solidFill>
                  <a:schemeClr val="bg1"/>
                </a:solidFill>
              </a:rPr>
              <a:t>AfEES</a:t>
            </a:r>
            <a:r>
              <a:rPr lang="en-GB" sz="8000" dirty="0">
                <a:solidFill>
                  <a:schemeClr val="bg1"/>
                </a:solidFill>
              </a:rPr>
              <a:t>.</a:t>
            </a:r>
            <a:endParaRPr lang="en-US" sz="8000" dirty="0">
              <a:solidFill>
                <a:srgbClr val="FFCC02"/>
              </a:solidFill>
            </a:endParaRPr>
          </a:p>
        </p:txBody>
      </p:sp>
      <p:sp>
        <p:nvSpPr>
          <p:cNvPr id="4" name="TextBox 3"/>
          <p:cNvSpPr txBox="1"/>
          <p:nvPr/>
        </p:nvSpPr>
        <p:spPr>
          <a:xfrm>
            <a:off x="1824274" y="8613059"/>
            <a:ext cx="9446237" cy="461665"/>
          </a:xfrm>
          <a:prstGeom prst="rect">
            <a:avLst/>
          </a:prstGeom>
          <a:noFill/>
        </p:spPr>
        <p:txBody>
          <a:bodyPr wrap="square">
            <a:spAutoFit/>
          </a:bodyPr>
          <a:lstStyle/>
          <a:p>
            <a:r>
              <a:rPr lang="en-GB" sz="2400" b="0" i="1" dirty="0">
                <a:solidFill>
                  <a:schemeClr val="bg1"/>
                </a:solidFill>
                <a:effectLst/>
                <a:latin typeface="Arial" panose="020B0604020202020204" pitchFamily="34" charset="0"/>
                <a:cs typeface="Arial" panose="020B0604020202020204" pitchFamily="34" charset="0"/>
              </a:rPr>
              <a:t>Photo: Mahmoud </a:t>
            </a:r>
            <a:r>
              <a:rPr lang="en-GB" sz="2400" b="0" i="1" dirty="0" err="1">
                <a:solidFill>
                  <a:schemeClr val="bg1"/>
                </a:solidFill>
                <a:effectLst/>
                <a:latin typeface="Arial" panose="020B0604020202020204" pitchFamily="34" charset="0"/>
                <a:cs typeface="Arial" panose="020B0604020202020204" pitchFamily="34" charset="0"/>
              </a:rPr>
              <a:t>Yahyaoui</a:t>
            </a:r>
            <a:r>
              <a:rPr lang="en-GB" sz="2400" b="0" i="1" dirty="0">
                <a:solidFill>
                  <a:schemeClr val="bg1"/>
                </a:solidFill>
                <a:effectLst/>
                <a:latin typeface="Arial" panose="020B0604020202020204" pitchFamily="34" charset="0"/>
                <a:cs typeface="Arial" panose="020B0604020202020204" pitchFamily="34" charset="0"/>
              </a:rPr>
              <a:t>, </a:t>
            </a:r>
            <a:r>
              <a:rPr lang="en-GB" sz="2400" b="0" i="1" dirty="0" err="1">
                <a:solidFill>
                  <a:schemeClr val="bg1"/>
                </a:solidFill>
                <a:effectLst/>
                <a:latin typeface="Arial" panose="020B0604020202020204" pitchFamily="34" charset="0"/>
                <a:cs typeface="Arial" panose="020B0604020202020204" pitchFamily="34" charset="0"/>
              </a:rPr>
              <a:t>Pexels</a:t>
            </a:r>
            <a:r>
              <a:rPr lang="en-GB" sz="2400" b="0" i="1" dirty="0">
                <a:solidFill>
                  <a:schemeClr val="bg1"/>
                </a:solidFill>
                <a:effectLst/>
                <a:latin typeface="Arial" panose="020B0604020202020204" pitchFamily="34" charset="0"/>
                <a:cs typeface="Arial" panose="020B0604020202020204" pitchFamily="34" charset="0"/>
              </a:rPr>
              <a:t>.</a:t>
            </a:r>
            <a:endParaRPr lang="en-US" sz="2400" i="1" dirty="0">
              <a:solidFill>
                <a:schemeClr val="bg1"/>
              </a:solidFill>
              <a:latin typeface="Arial" panose="020B0604020202020204" pitchFamily="34" charset="0"/>
              <a:cs typeface="Arial" panose="020B0604020202020204" pitchFamily="34" charset="0"/>
            </a:endParaRPr>
          </a:p>
        </p:txBody>
      </p:sp>
      <p:pic>
        <p:nvPicPr>
          <p:cNvPr id="7" name="Picture Placeholder 6"/>
          <p:cNvPicPr>
            <a:picLocks noGrp="1" noChangeAspect="1"/>
          </p:cNvPicPr>
          <p:nvPr>
            <p:ph type="pic" sz="quarter" idx="13"/>
          </p:nvPr>
        </p:nvPicPr>
        <p:blipFill>
          <a:blip r:embed="rId1" cstate="email"/>
          <a:srcRect/>
          <a:stretch>
            <a:fillRect/>
          </a:stretch>
        </p:blipFill>
        <p:spPr>
          <a:xfrm>
            <a:off x="13053165" y="0"/>
            <a:ext cx="11270510" cy="13716000"/>
          </a:xfrm>
        </p:spPr>
      </p:pic>
      <p:pic>
        <p:nvPicPr>
          <p:cNvPr id="45" name="Picture 44"/>
          <p:cNvPicPr>
            <a:picLocks noGrp="1" noRot="1" noChangeAspect="1" noMove="1" noResize="1" noEditPoints="1" noAdjustHandles="1" noChangeArrowheads="1" noChangeShapeType="1" noCrop="1"/>
          </p:cNvPicPr>
          <p:nvPr/>
        </p:nvPicPr>
        <p:blipFill>
          <a:blip r:embed="rId2"/>
          <a:stretch>
            <a:fillRect/>
          </a:stretch>
        </p:blipFill>
        <p:spPr>
          <a:xfrm rot="478491">
            <a:off x="4888495" y="-7431917"/>
            <a:ext cx="24813132" cy="1754178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Grp="1" noRot="1" noChangeAspect="1" noMove="1" noResize="1" noEditPoints="1" noAdjustHandles="1" noChangeArrowheads="1" noChangeShapeType="1" noCrop="1"/>
          </p:cNvPicPr>
          <p:nvPr/>
        </p:nvPicPr>
        <p:blipFill>
          <a:blip r:embed="rId1"/>
          <a:stretch>
            <a:fillRect/>
          </a:stretch>
        </p:blipFill>
        <p:spPr>
          <a:xfrm rot="2520898">
            <a:off x="-11899401" y="-720708"/>
            <a:ext cx="24813132" cy="17541780"/>
          </a:xfrm>
          <a:prstGeom prst="rect">
            <a:avLst/>
          </a:prstGeom>
        </p:spPr>
      </p:pic>
      <p:sp>
        <p:nvSpPr>
          <p:cNvPr id="2" name="Title 1"/>
          <p:cNvSpPr>
            <a:spLocks noGrp="1"/>
          </p:cNvSpPr>
          <p:nvPr>
            <p:ph type="title"/>
          </p:nvPr>
        </p:nvSpPr>
        <p:spPr>
          <a:xfrm>
            <a:off x="1333074" y="1550949"/>
            <a:ext cx="10210796" cy="2423733"/>
          </a:xfrm>
        </p:spPr>
        <p:txBody>
          <a:bodyPr anchor="ctr"/>
          <a:lstStyle/>
          <a:p>
            <a:r>
              <a:rPr lang="en-GB" sz="6600" dirty="0" err="1">
                <a:solidFill>
                  <a:schemeClr val="accent6"/>
                </a:solidFill>
              </a:rPr>
              <a:t>AfSEM</a:t>
            </a:r>
            <a:r>
              <a:rPr lang="en-GB" sz="6600" b="0" dirty="0">
                <a:solidFill>
                  <a:schemeClr val="accent6"/>
                </a:solidFill>
              </a:rPr>
              <a:t> </a:t>
            </a:r>
            <a:br>
              <a:rPr lang="en-GB" sz="6600" b="0" dirty="0">
                <a:solidFill>
                  <a:schemeClr val="accent6"/>
                </a:solidFill>
              </a:rPr>
            </a:br>
            <a:r>
              <a:rPr lang="en-GB" sz="6600" b="0" dirty="0">
                <a:solidFill>
                  <a:schemeClr val="accent6"/>
                </a:solidFill>
              </a:rPr>
              <a:t>Key achievements</a:t>
            </a:r>
            <a:endParaRPr lang="en-GB" sz="6600" b="0" dirty="0">
              <a:solidFill>
                <a:schemeClr val="accent6"/>
              </a:solidFill>
            </a:endParaRPr>
          </a:p>
        </p:txBody>
      </p:sp>
      <p:sp>
        <p:nvSpPr>
          <p:cNvPr id="6" name="TextBox 5"/>
          <p:cNvSpPr txBox="1"/>
          <p:nvPr/>
        </p:nvSpPr>
        <p:spPr>
          <a:xfrm>
            <a:off x="13044716" y="1550949"/>
            <a:ext cx="10210796" cy="723275"/>
          </a:xfrm>
          <a:prstGeom prst="rect">
            <a:avLst/>
          </a:prstGeom>
          <a:noFill/>
        </p:spPr>
        <p:txBody>
          <a:bodyPr wrap="square" rtlCol="0">
            <a:spAutoFit/>
          </a:bodyPr>
          <a:lstStyle/>
          <a:p>
            <a:r>
              <a:rPr lang="en-GB" sz="4100" b="1" i="0" dirty="0" err="1">
                <a:solidFill>
                  <a:schemeClr val="accent6"/>
                </a:solidFill>
                <a:effectLst/>
                <a:latin typeface="Arial" panose="020B0604020202020204" pitchFamily="34" charset="0"/>
                <a:cs typeface="Arial" panose="020B0604020202020204" pitchFamily="34" charset="0"/>
              </a:rPr>
              <a:t>AfSEM</a:t>
            </a:r>
            <a:r>
              <a:rPr lang="en-GB" sz="4100" b="1" i="0" dirty="0">
                <a:solidFill>
                  <a:schemeClr val="accent6"/>
                </a:solidFill>
                <a:effectLst/>
                <a:latin typeface="Arial" panose="020B0604020202020204" pitchFamily="34" charset="0"/>
                <a:cs typeface="Arial" panose="020B0604020202020204" pitchFamily="34" charset="0"/>
              </a:rPr>
              <a:t> officially launched </a:t>
            </a:r>
            <a:r>
              <a:rPr lang="en-GB" sz="4100" i="0" dirty="0">
                <a:solidFill>
                  <a:schemeClr val="accent6"/>
                </a:solidFill>
                <a:effectLst/>
                <a:latin typeface="Arial" panose="020B0604020202020204" pitchFamily="34" charset="0"/>
                <a:cs typeface="Arial" panose="020B0604020202020204" pitchFamily="34" charset="0"/>
              </a:rPr>
              <a:t>in June 2021</a:t>
            </a:r>
            <a:endParaRPr lang="en-GB" sz="4100" b="1" i="0" dirty="0">
              <a:solidFill>
                <a:schemeClr val="accent6"/>
              </a:solidFill>
              <a:effectLst/>
              <a:latin typeface="Arial" panose="020B0604020202020204" pitchFamily="34" charset="0"/>
              <a:cs typeface="Arial" panose="020B0604020202020204" pitchFamily="34" charset="0"/>
            </a:endParaRPr>
          </a:p>
        </p:txBody>
      </p:sp>
      <p:cxnSp>
        <p:nvCxnSpPr>
          <p:cNvPr id="14" name="Straight Connector 13"/>
          <p:cNvCxnSpPr/>
          <p:nvPr/>
        </p:nvCxnSpPr>
        <p:spPr>
          <a:xfrm>
            <a:off x="13044718" y="2789634"/>
            <a:ext cx="9535886" cy="0"/>
          </a:xfrm>
          <a:prstGeom prst="line">
            <a:avLst/>
          </a:prstGeom>
        </p:spPr>
        <p:style>
          <a:lnRef idx="1">
            <a:schemeClr val="accent2"/>
          </a:lnRef>
          <a:fillRef idx="0">
            <a:schemeClr val="accent2"/>
          </a:fillRef>
          <a:effectRef idx="0">
            <a:schemeClr val="accent2"/>
          </a:effectRef>
          <a:fontRef idx="minor">
            <a:schemeClr val="tx1"/>
          </a:fontRef>
        </p:style>
      </p:cxnSp>
      <p:sp>
        <p:nvSpPr>
          <p:cNvPr id="8" name="TextBox 7"/>
          <p:cNvSpPr txBox="1"/>
          <p:nvPr/>
        </p:nvSpPr>
        <p:spPr>
          <a:xfrm>
            <a:off x="13044718" y="3262997"/>
            <a:ext cx="9945883" cy="1354217"/>
          </a:xfrm>
          <a:prstGeom prst="rect">
            <a:avLst/>
          </a:prstGeom>
          <a:noFill/>
        </p:spPr>
        <p:txBody>
          <a:bodyPr wrap="square" rtlCol="0">
            <a:spAutoFit/>
          </a:bodyPr>
          <a:lstStyle/>
          <a:p>
            <a:r>
              <a:rPr lang="en-GB" sz="4100" b="1" i="0" dirty="0">
                <a:solidFill>
                  <a:schemeClr val="accent6"/>
                </a:solidFill>
                <a:effectLst/>
                <a:latin typeface="Arial" panose="020B0604020202020204" pitchFamily="34" charset="0"/>
                <a:cs typeface="Arial" panose="020B0604020202020204" pitchFamily="34" charset="0"/>
              </a:rPr>
              <a:t>Policy Paper and Roadmap validated </a:t>
            </a:r>
            <a:r>
              <a:rPr lang="en-GB" sz="4100" i="0" dirty="0">
                <a:solidFill>
                  <a:schemeClr val="accent6"/>
                </a:solidFill>
                <a:effectLst/>
                <a:latin typeface="Arial" panose="020B0604020202020204" pitchFamily="34" charset="0"/>
                <a:cs typeface="Arial" panose="020B0604020202020204" pitchFamily="34" charset="0"/>
              </a:rPr>
              <a:t>by AU Member States (2021)</a:t>
            </a:r>
            <a:endParaRPr lang="en-GB" sz="4100" b="1" i="0" dirty="0">
              <a:solidFill>
                <a:schemeClr val="accent6"/>
              </a:solidFill>
              <a:effectLst/>
              <a:latin typeface="Arial" panose="020B0604020202020204" pitchFamily="34" charset="0"/>
              <a:cs typeface="Arial" panose="020B0604020202020204" pitchFamily="34" charset="0"/>
            </a:endParaRPr>
          </a:p>
        </p:txBody>
      </p:sp>
      <p:sp>
        <p:nvSpPr>
          <p:cNvPr id="11" name="TextBox 10"/>
          <p:cNvSpPr txBox="1"/>
          <p:nvPr/>
        </p:nvSpPr>
        <p:spPr>
          <a:xfrm>
            <a:off x="13044718" y="5319852"/>
            <a:ext cx="10210796" cy="1354217"/>
          </a:xfrm>
          <a:prstGeom prst="rect">
            <a:avLst/>
          </a:prstGeom>
          <a:noFill/>
        </p:spPr>
        <p:txBody>
          <a:bodyPr wrap="square" rtlCol="0">
            <a:spAutoFit/>
          </a:bodyPr>
          <a:lstStyle/>
          <a:p>
            <a:r>
              <a:rPr lang="en-GB" sz="4100" b="1" i="0" dirty="0">
                <a:solidFill>
                  <a:schemeClr val="accent6"/>
                </a:solidFill>
                <a:effectLst/>
                <a:latin typeface="Arial" panose="020B0604020202020204" pitchFamily="34" charset="0"/>
                <a:cs typeface="Arial" panose="020B0604020202020204" pitchFamily="34" charset="0"/>
              </a:rPr>
              <a:t>Five-Year Business Plan and Year-1 Work Plan </a:t>
            </a:r>
            <a:r>
              <a:rPr lang="en-GB" sz="4100" i="0" dirty="0">
                <a:solidFill>
                  <a:schemeClr val="accent6"/>
                </a:solidFill>
                <a:effectLst/>
                <a:latin typeface="Arial" panose="020B0604020202020204" pitchFamily="34" charset="0"/>
                <a:cs typeface="Arial" panose="020B0604020202020204" pitchFamily="34" charset="0"/>
              </a:rPr>
              <a:t>adopted in 2023</a:t>
            </a:r>
            <a:endParaRPr lang="en-GB" sz="4100" i="0" dirty="0">
              <a:solidFill>
                <a:schemeClr val="accent6"/>
              </a:solidFill>
              <a:effectLst/>
              <a:latin typeface="Arial" panose="020B0604020202020204" pitchFamily="34" charset="0"/>
              <a:cs typeface="Arial" panose="020B0604020202020204" pitchFamily="34" charset="0"/>
            </a:endParaRPr>
          </a:p>
        </p:txBody>
      </p:sp>
      <p:sp>
        <p:nvSpPr>
          <p:cNvPr id="26" name="TextBox 25"/>
          <p:cNvSpPr txBox="1"/>
          <p:nvPr/>
        </p:nvSpPr>
        <p:spPr>
          <a:xfrm>
            <a:off x="13044718" y="7373076"/>
            <a:ext cx="10210796" cy="1354217"/>
          </a:xfrm>
          <a:prstGeom prst="rect">
            <a:avLst/>
          </a:prstGeom>
          <a:noFill/>
        </p:spPr>
        <p:txBody>
          <a:bodyPr wrap="square" rtlCol="0">
            <a:spAutoFit/>
          </a:bodyPr>
          <a:lstStyle/>
          <a:p>
            <a:r>
              <a:rPr lang="en-GB" sz="4100" b="1" i="0" dirty="0">
                <a:solidFill>
                  <a:schemeClr val="accent6"/>
                </a:solidFill>
                <a:effectLst/>
                <a:latin typeface="Arial" panose="020B0604020202020204" pitchFamily="34" charset="0"/>
                <a:cs typeface="Arial" panose="020B0604020202020204" pitchFamily="34" charset="0"/>
              </a:rPr>
              <a:t>Continental Tariff Calculation Tool developed </a:t>
            </a:r>
            <a:r>
              <a:rPr lang="en-GB" sz="4100" i="0" dirty="0">
                <a:solidFill>
                  <a:schemeClr val="accent6"/>
                </a:solidFill>
                <a:effectLst/>
                <a:latin typeface="Arial" panose="020B0604020202020204" pitchFamily="34" charset="0"/>
                <a:cs typeface="Arial" panose="020B0604020202020204" pitchFamily="34" charset="0"/>
              </a:rPr>
              <a:t>and rolled out </a:t>
            </a:r>
            <a:endParaRPr lang="en-GB" sz="4100" b="1" i="0" dirty="0">
              <a:solidFill>
                <a:schemeClr val="accent6"/>
              </a:solidFill>
              <a:effectLst/>
              <a:latin typeface="Arial" panose="020B0604020202020204" pitchFamily="34" charset="0"/>
              <a:cs typeface="Arial" panose="020B0604020202020204" pitchFamily="34" charset="0"/>
            </a:endParaRPr>
          </a:p>
        </p:txBody>
      </p:sp>
      <p:cxnSp>
        <p:nvCxnSpPr>
          <p:cNvPr id="30" name="Straight Connector 29"/>
          <p:cNvCxnSpPr/>
          <p:nvPr/>
        </p:nvCxnSpPr>
        <p:spPr>
          <a:xfrm>
            <a:off x="13044718" y="5053863"/>
            <a:ext cx="9535886"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1" name="Straight Connector 30"/>
          <p:cNvCxnSpPr/>
          <p:nvPr/>
        </p:nvCxnSpPr>
        <p:spPr>
          <a:xfrm>
            <a:off x="13044718" y="7074975"/>
            <a:ext cx="9535886"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2" name="Straight Connector 31"/>
          <p:cNvCxnSpPr/>
          <p:nvPr/>
        </p:nvCxnSpPr>
        <p:spPr>
          <a:xfrm>
            <a:off x="13044718" y="9121492"/>
            <a:ext cx="9535886" cy="0"/>
          </a:xfrm>
          <a:prstGeom prst="line">
            <a:avLst/>
          </a:prstGeom>
        </p:spPr>
        <p:style>
          <a:lnRef idx="1">
            <a:schemeClr val="accent2"/>
          </a:lnRef>
          <a:fillRef idx="0">
            <a:schemeClr val="accent2"/>
          </a:fillRef>
          <a:effectRef idx="0">
            <a:schemeClr val="accent2"/>
          </a:effectRef>
          <a:fontRef idx="minor">
            <a:schemeClr val="tx1"/>
          </a:fontRef>
        </p:style>
      </p:cxnSp>
      <p:sp>
        <p:nvSpPr>
          <p:cNvPr id="4" name="TextBox 3"/>
          <p:cNvSpPr txBox="1"/>
          <p:nvPr/>
        </p:nvSpPr>
        <p:spPr>
          <a:xfrm>
            <a:off x="13044717" y="9553985"/>
            <a:ext cx="10210795" cy="2616101"/>
          </a:xfrm>
          <a:prstGeom prst="rect">
            <a:avLst/>
          </a:prstGeom>
          <a:noFill/>
        </p:spPr>
        <p:txBody>
          <a:bodyPr wrap="square" rtlCol="0">
            <a:spAutoFit/>
          </a:bodyPr>
          <a:lstStyle/>
          <a:p>
            <a:r>
              <a:rPr lang="en-GB" sz="4100" b="1" i="0" dirty="0">
                <a:solidFill>
                  <a:schemeClr val="accent6"/>
                </a:solidFill>
                <a:effectLst/>
                <a:latin typeface="Arial" panose="020B0604020202020204" pitchFamily="34" charset="0"/>
                <a:cs typeface="Arial" panose="020B0604020202020204" pitchFamily="34" charset="0"/>
              </a:rPr>
              <a:t>Strategic Planning Process completed</a:t>
            </a:r>
            <a:r>
              <a:rPr lang="en-GB" sz="4100" i="0" dirty="0">
                <a:solidFill>
                  <a:schemeClr val="accent6"/>
                </a:solidFill>
                <a:effectLst/>
                <a:latin typeface="Arial" panose="020B0604020202020204" pitchFamily="34" charset="0"/>
                <a:cs typeface="Arial" panose="020B0604020202020204" pitchFamily="34" charset="0"/>
              </a:rPr>
              <a:t>, including strategic objectives, evaluation mechanism and guidelines for operationalisation</a:t>
            </a:r>
            <a:endParaRPr lang="en-GB" sz="4100" b="1" i="0" dirty="0">
              <a:solidFill>
                <a:schemeClr val="accent6"/>
              </a:solidFill>
              <a:effectLst/>
              <a:latin typeface="Arial" panose="020B0604020202020204" pitchFamily="34" charset="0"/>
              <a:cs typeface="Arial" panose="020B0604020202020204" pitchFamily="34" charset="0"/>
            </a:endParaRPr>
          </a:p>
        </p:txBody>
      </p:sp>
      <p:pic>
        <p:nvPicPr>
          <p:cNvPr id="19" name="Graphic 18" descr="Checkbox Ticked outline"/>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59269" y="1225304"/>
            <a:ext cx="1467079" cy="1467079"/>
          </a:xfrm>
          <a:prstGeom prst="rect">
            <a:avLst/>
          </a:prstGeom>
        </p:spPr>
      </p:pic>
      <p:pic>
        <p:nvPicPr>
          <p:cNvPr id="20" name="Graphic 19" descr="Checkbox Ticked outline"/>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59271" y="3206565"/>
            <a:ext cx="1467079" cy="1467079"/>
          </a:xfrm>
          <a:prstGeom prst="rect">
            <a:avLst/>
          </a:prstGeom>
        </p:spPr>
      </p:pic>
      <p:pic>
        <p:nvPicPr>
          <p:cNvPr id="21" name="Graphic 20" descr="Checkbox Ticked outline"/>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59270" y="5271611"/>
            <a:ext cx="1467079" cy="1467079"/>
          </a:xfrm>
          <a:prstGeom prst="rect">
            <a:avLst/>
          </a:prstGeom>
        </p:spPr>
      </p:pic>
      <p:pic>
        <p:nvPicPr>
          <p:cNvPr id="22" name="Graphic 21" descr="Checkbox Ticked outline"/>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59270" y="7316644"/>
            <a:ext cx="1467079" cy="1467079"/>
          </a:xfrm>
          <a:prstGeom prst="rect">
            <a:avLst/>
          </a:prstGeom>
        </p:spPr>
      </p:pic>
      <p:pic>
        <p:nvPicPr>
          <p:cNvPr id="23" name="Graphic 22" descr="Checkbox Ticked outline"/>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59270" y="10128495"/>
            <a:ext cx="1467079" cy="146707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Picture 20"/>
          <p:cNvPicPr>
            <a:picLocks noGrp="1" noRot="1" noChangeAspect="1" noMove="1" noResize="1" noEditPoints="1" noAdjustHandles="1" noChangeArrowheads="1" noChangeShapeType="1" noCrop="1"/>
          </p:cNvPicPr>
          <p:nvPr/>
        </p:nvPicPr>
        <p:blipFill>
          <a:blip r:embed="rId1"/>
          <a:stretch>
            <a:fillRect/>
          </a:stretch>
        </p:blipFill>
        <p:spPr>
          <a:xfrm rot="1236818">
            <a:off x="13459081" y="-7162395"/>
            <a:ext cx="24813132" cy="17541780"/>
          </a:xfrm>
          <a:prstGeom prst="rect">
            <a:avLst/>
          </a:prstGeom>
        </p:spPr>
      </p:pic>
      <p:sp>
        <p:nvSpPr>
          <p:cNvPr id="19" name="Rectangle 18"/>
          <p:cNvSpPr/>
          <p:nvPr/>
        </p:nvSpPr>
        <p:spPr>
          <a:xfrm>
            <a:off x="16664142" y="9241175"/>
            <a:ext cx="5939762" cy="1642297"/>
          </a:xfrm>
          <a:prstGeom prst="rect">
            <a:avLst/>
          </a:prstGeom>
          <a:solidFill>
            <a:srgbClr val="00125C">
              <a:alpha val="9804"/>
            </a:srgb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6664143" y="7400945"/>
            <a:ext cx="5939761" cy="1569660"/>
          </a:xfrm>
          <a:prstGeom prst="rect">
            <a:avLst/>
          </a:prstGeom>
          <a:solidFill>
            <a:srgbClr val="00125C">
              <a:alpha val="9804"/>
            </a:srgb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934110" y="4045096"/>
            <a:ext cx="6019789" cy="1266560"/>
          </a:xfrm>
          <a:prstGeom prst="rect">
            <a:avLst/>
          </a:prstGeom>
          <a:solidFill>
            <a:srgbClr val="00125C">
              <a:alpha val="9804"/>
            </a:srgb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6664144" y="5863815"/>
            <a:ext cx="5939762" cy="1266560"/>
          </a:xfrm>
          <a:prstGeom prst="rect">
            <a:avLst/>
          </a:prstGeom>
          <a:solidFill>
            <a:srgbClr val="00125C">
              <a:alpha val="9804"/>
            </a:srgb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6664144" y="4078027"/>
            <a:ext cx="5939761" cy="1569660"/>
          </a:xfrm>
          <a:prstGeom prst="rect">
            <a:avLst/>
          </a:prstGeom>
          <a:solidFill>
            <a:srgbClr val="00125C">
              <a:alpha val="9804"/>
            </a:srgb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250644" y="5863815"/>
            <a:ext cx="6009304" cy="4634889"/>
          </a:xfrm>
          <a:prstGeom prst="rect">
            <a:avLst/>
          </a:prstGeom>
          <a:solidFill>
            <a:srgbClr val="00125C">
              <a:alpha val="9804"/>
            </a:srgb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250644" y="4045097"/>
            <a:ext cx="6009304" cy="1569660"/>
          </a:xfrm>
          <a:prstGeom prst="rect">
            <a:avLst/>
          </a:prstGeom>
          <a:solidFill>
            <a:srgbClr val="00125C">
              <a:alpha val="9804"/>
            </a:srgb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898903" y="7664878"/>
            <a:ext cx="6019789" cy="1933760"/>
          </a:xfrm>
          <a:prstGeom prst="rect">
            <a:avLst/>
          </a:prstGeom>
          <a:solidFill>
            <a:srgbClr val="00125C">
              <a:alpha val="9804"/>
            </a:srgb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934110" y="5614756"/>
            <a:ext cx="6019789" cy="1767254"/>
          </a:xfrm>
          <a:prstGeom prst="rect">
            <a:avLst/>
          </a:prstGeom>
          <a:solidFill>
            <a:srgbClr val="00125C">
              <a:alpha val="9804"/>
            </a:srgb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17459" y="382473"/>
            <a:ext cx="22163088" cy="2423733"/>
          </a:xfrm>
        </p:spPr>
        <p:txBody>
          <a:bodyPr anchor="ctr"/>
          <a:lstStyle/>
          <a:p>
            <a:r>
              <a:rPr lang="en-GB" sz="6600" dirty="0">
                <a:solidFill>
                  <a:schemeClr val="accent6"/>
                </a:solidFill>
              </a:rPr>
              <a:t>What CEPA will deliver for </a:t>
            </a:r>
            <a:r>
              <a:rPr lang="en-GB" sz="6600" dirty="0" err="1">
                <a:solidFill>
                  <a:schemeClr val="accent6"/>
                </a:solidFill>
              </a:rPr>
              <a:t>AfSEM</a:t>
            </a:r>
            <a:r>
              <a:rPr lang="en-GB" sz="6600" dirty="0">
                <a:solidFill>
                  <a:schemeClr val="accent6"/>
                </a:solidFill>
              </a:rPr>
              <a:t> </a:t>
            </a:r>
            <a:r>
              <a:rPr lang="en-GB" sz="6600" b="0" dirty="0">
                <a:solidFill>
                  <a:schemeClr val="accent6"/>
                </a:solidFill>
              </a:rPr>
              <a:t>2025-2028</a:t>
            </a:r>
            <a:endParaRPr lang="en-GB" sz="6600" b="0" dirty="0">
              <a:solidFill>
                <a:schemeClr val="accent6"/>
              </a:solidFill>
            </a:endParaRPr>
          </a:p>
        </p:txBody>
      </p:sp>
      <p:sp>
        <p:nvSpPr>
          <p:cNvPr id="3" name="TextBox 2"/>
          <p:cNvSpPr txBox="1"/>
          <p:nvPr/>
        </p:nvSpPr>
        <p:spPr>
          <a:xfrm>
            <a:off x="1333923" y="2939962"/>
            <a:ext cx="7211670" cy="707886"/>
          </a:xfrm>
          <a:prstGeom prst="rect">
            <a:avLst/>
          </a:prstGeom>
          <a:noFill/>
        </p:spPr>
        <p:txBody>
          <a:bodyPr wrap="square" rtlCol="0">
            <a:spAutoFit/>
          </a:bodyPr>
          <a:lstStyle/>
          <a:p>
            <a:pPr algn="ctr"/>
            <a:r>
              <a:rPr lang="en-GB" sz="4000" b="1" i="0" dirty="0">
                <a:solidFill>
                  <a:srgbClr val="00125C"/>
                </a:solidFill>
                <a:effectLst/>
                <a:latin typeface="Arial" panose="020B0604020202020204" pitchFamily="34" charset="0"/>
                <a:cs typeface="Arial" panose="020B0604020202020204" pitchFamily="34" charset="0"/>
              </a:rPr>
              <a:t>Monitoring tools in place</a:t>
            </a:r>
            <a:endParaRPr lang="en-US" sz="4000" dirty="0">
              <a:solidFill>
                <a:srgbClr val="00125C"/>
              </a:solidFill>
              <a:latin typeface="Arial" panose="020B0604020202020204" pitchFamily="34" charset="0"/>
              <a:cs typeface="Arial" panose="020B0604020202020204" pitchFamily="34" charset="0"/>
            </a:endParaRPr>
          </a:p>
        </p:txBody>
      </p:sp>
      <p:sp>
        <p:nvSpPr>
          <p:cNvPr id="16" name="TextBox 15"/>
          <p:cNvSpPr txBox="1"/>
          <p:nvPr/>
        </p:nvSpPr>
        <p:spPr>
          <a:xfrm>
            <a:off x="2225734" y="4201322"/>
            <a:ext cx="5253774" cy="954107"/>
          </a:xfrm>
          <a:prstGeom prst="rect">
            <a:avLst/>
          </a:prstGeom>
          <a:noFill/>
        </p:spPr>
        <p:txBody>
          <a:bodyPr wrap="square" rtlCol="0">
            <a:spAutoFit/>
          </a:bodyPr>
          <a:lstStyle/>
          <a:p>
            <a:pPr algn="ctr"/>
            <a:r>
              <a:rPr lang="en-GB" sz="2800" i="0" dirty="0" err="1">
                <a:solidFill>
                  <a:schemeClr val="accent6"/>
                </a:solidFill>
                <a:effectLst/>
                <a:latin typeface="Arial" panose="020B0604020202020204" pitchFamily="34" charset="0"/>
                <a:cs typeface="Arial" panose="020B0604020202020204" pitchFamily="34" charset="0"/>
              </a:rPr>
              <a:t>AfSEM</a:t>
            </a:r>
            <a:r>
              <a:rPr lang="en-GB" sz="2800" i="0" dirty="0">
                <a:solidFill>
                  <a:schemeClr val="accent6"/>
                </a:solidFill>
                <a:effectLst/>
                <a:latin typeface="Arial" panose="020B0604020202020204" pitchFamily="34" charset="0"/>
                <a:cs typeface="Arial" panose="020B0604020202020204" pitchFamily="34" charset="0"/>
              </a:rPr>
              <a:t> </a:t>
            </a:r>
            <a:r>
              <a:rPr lang="en-GB" sz="2800" b="1" i="0" dirty="0">
                <a:solidFill>
                  <a:schemeClr val="accent6"/>
                </a:solidFill>
                <a:effectLst/>
                <a:latin typeface="Arial" panose="020B0604020202020204" pitchFamily="34" charset="0"/>
                <a:cs typeface="Arial" panose="020B0604020202020204" pitchFamily="34" charset="0"/>
              </a:rPr>
              <a:t>Online Monitoring Tool </a:t>
            </a:r>
            <a:r>
              <a:rPr lang="en-GB" sz="2800" i="0" dirty="0">
                <a:solidFill>
                  <a:schemeClr val="accent6"/>
                </a:solidFill>
                <a:effectLst/>
                <a:latin typeface="Arial" panose="020B0604020202020204" pitchFamily="34" charset="0"/>
                <a:cs typeface="Arial" panose="020B0604020202020204" pitchFamily="34" charset="0"/>
              </a:rPr>
              <a:t>for implementation tracking </a:t>
            </a:r>
            <a:endParaRPr lang="en-US" sz="2800" dirty="0">
              <a:solidFill>
                <a:schemeClr val="accent6"/>
              </a:solidFill>
              <a:latin typeface="Arial" panose="020B0604020202020204" pitchFamily="34" charset="0"/>
              <a:cs typeface="Arial" panose="020B0604020202020204" pitchFamily="34" charset="0"/>
            </a:endParaRPr>
          </a:p>
        </p:txBody>
      </p:sp>
      <p:sp>
        <p:nvSpPr>
          <p:cNvPr id="17" name="TextBox 16"/>
          <p:cNvSpPr txBox="1"/>
          <p:nvPr/>
        </p:nvSpPr>
        <p:spPr>
          <a:xfrm>
            <a:off x="8749878" y="2939962"/>
            <a:ext cx="7218535" cy="707886"/>
          </a:xfrm>
          <a:prstGeom prst="rect">
            <a:avLst/>
          </a:prstGeom>
          <a:noFill/>
        </p:spPr>
        <p:txBody>
          <a:bodyPr wrap="square" rtlCol="0">
            <a:spAutoFit/>
          </a:bodyPr>
          <a:lstStyle/>
          <a:p>
            <a:pPr algn="ctr"/>
            <a:r>
              <a:rPr lang="en-GB" sz="4000" b="1" i="0" dirty="0">
                <a:solidFill>
                  <a:schemeClr val="accent6"/>
                </a:solidFill>
                <a:effectLst/>
                <a:latin typeface="Arial" panose="020B0604020202020204" pitchFamily="34" charset="0"/>
                <a:cs typeface="Arial" panose="020B0604020202020204" pitchFamily="34" charset="0"/>
              </a:rPr>
              <a:t>Key actions under CEPA</a:t>
            </a:r>
            <a:endParaRPr lang="en-US" sz="4000" dirty="0">
              <a:solidFill>
                <a:schemeClr val="accent6"/>
              </a:solidFill>
              <a:latin typeface="Arial" panose="020B0604020202020204" pitchFamily="34" charset="0"/>
              <a:cs typeface="Arial" panose="020B0604020202020204" pitchFamily="34" charset="0"/>
            </a:endParaRPr>
          </a:p>
        </p:txBody>
      </p:sp>
      <p:sp>
        <p:nvSpPr>
          <p:cNvPr id="18" name="TextBox 17"/>
          <p:cNvSpPr txBox="1"/>
          <p:nvPr/>
        </p:nvSpPr>
        <p:spPr>
          <a:xfrm>
            <a:off x="16172404" y="2939962"/>
            <a:ext cx="7218536" cy="707886"/>
          </a:xfrm>
          <a:prstGeom prst="rect">
            <a:avLst/>
          </a:prstGeom>
          <a:noFill/>
        </p:spPr>
        <p:txBody>
          <a:bodyPr wrap="square" rtlCol="0">
            <a:spAutoFit/>
          </a:bodyPr>
          <a:lstStyle/>
          <a:p>
            <a:pPr algn="ctr"/>
            <a:r>
              <a:rPr lang="en-GB" sz="4000" b="1" i="0" dirty="0">
                <a:solidFill>
                  <a:schemeClr val="accent6"/>
                </a:solidFill>
                <a:effectLst/>
                <a:latin typeface="Arial" panose="020B0604020202020204" pitchFamily="34" charset="0"/>
                <a:cs typeface="Arial" panose="020B0604020202020204" pitchFamily="34" charset="0"/>
              </a:rPr>
              <a:t>CEPA will also support</a:t>
            </a:r>
            <a:endParaRPr lang="en-US" sz="4000" dirty="0">
              <a:solidFill>
                <a:schemeClr val="accent6"/>
              </a:solidFill>
              <a:latin typeface="Arial" panose="020B0604020202020204" pitchFamily="34" charset="0"/>
              <a:cs typeface="Arial" panose="020B0604020202020204" pitchFamily="34" charset="0"/>
            </a:endParaRPr>
          </a:p>
        </p:txBody>
      </p:sp>
      <p:sp>
        <p:nvSpPr>
          <p:cNvPr id="27" name="TextBox 26"/>
          <p:cNvSpPr txBox="1"/>
          <p:nvPr/>
        </p:nvSpPr>
        <p:spPr>
          <a:xfrm>
            <a:off x="9694039" y="4137428"/>
            <a:ext cx="5154852" cy="1384995"/>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Operationalise the </a:t>
            </a:r>
            <a:r>
              <a:rPr lang="en-GB" sz="2800" b="1" i="0" dirty="0">
                <a:solidFill>
                  <a:schemeClr val="accent6"/>
                </a:solidFill>
                <a:effectLst/>
                <a:latin typeface="Arial" panose="020B0604020202020204" pitchFamily="34" charset="0"/>
                <a:cs typeface="Arial" panose="020B0604020202020204" pitchFamily="34" charset="0"/>
              </a:rPr>
              <a:t>Single Project Coordination Unit </a:t>
            </a:r>
            <a:r>
              <a:rPr lang="en-GB" sz="2800" i="0" dirty="0">
                <a:solidFill>
                  <a:schemeClr val="accent6"/>
                </a:solidFill>
                <a:effectLst/>
                <a:latin typeface="Arial" panose="020B0604020202020204" pitchFamily="34" charset="0"/>
                <a:cs typeface="Arial" panose="020B0604020202020204" pitchFamily="34" charset="0"/>
              </a:rPr>
              <a:t>(SPCU) at AUC-DIE </a:t>
            </a:r>
            <a:endParaRPr lang="en-US" sz="2800" dirty="0">
              <a:solidFill>
                <a:schemeClr val="accent6"/>
              </a:solidFill>
              <a:latin typeface="Arial" panose="020B0604020202020204" pitchFamily="34" charset="0"/>
              <a:cs typeface="Arial" panose="020B0604020202020204" pitchFamily="34" charset="0"/>
            </a:endParaRPr>
          </a:p>
        </p:txBody>
      </p:sp>
      <p:sp>
        <p:nvSpPr>
          <p:cNvPr id="28" name="TextBox 27"/>
          <p:cNvSpPr txBox="1"/>
          <p:nvPr/>
        </p:nvSpPr>
        <p:spPr>
          <a:xfrm>
            <a:off x="16815754" y="4137427"/>
            <a:ext cx="5548964" cy="1384995"/>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Regional regulatory harmonisation </a:t>
            </a:r>
            <a:r>
              <a:rPr lang="en-GB" sz="2800" i="0" dirty="0">
                <a:solidFill>
                  <a:schemeClr val="accent6"/>
                </a:solidFill>
                <a:effectLst/>
                <a:latin typeface="Arial" panose="020B0604020202020204" pitchFamily="34" charset="0"/>
                <a:cs typeface="Arial" panose="020B0604020202020204" pitchFamily="34" charset="0"/>
              </a:rPr>
              <a:t>(tariff systems, licensing, interconnection codes) </a:t>
            </a:r>
            <a:endParaRPr lang="en-US" sz="2800" dirty="0">
              <a:solidFill>
                <a:schemeClr val="accent6"/>
              </a:solidFill>
              <a:latin typeface="Arial" panose="020B0604020202020204" pitchFamily="34" charset="0"/>
              <a:cs typeface="Arial" panose="020B0604020202020204" pitchFamily="34" charset="0"/>
            </a:endParaRPr>
          </a:p>
        </p:txBody>
      </p:sp>
      <p:sp>
        <p:nvSpPr>
          <p:cNvPr id="34" name="TextBox 33"/>
          <p:cNvSpPr txBox="1"/>
          <p:nvPr/>
        </p:nvSpPr>
        <p:spPr>
          <a:xfrm>
            <a:off x="2221296" y="5897624"/>
            <a:ext cx="5510271" cy="1384995"/>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AfDB’s </a:t>
            </a:r>
            <a:r>
              <a:rPr lang="en-GB" sz="2800" b="1" i="0" dirty="0">
                <a:solidFill>
                  <a:schemeClr val="accent6"/>
                </a:solidFill>
                <a:effectLst/>
                <a:latin typeface="Arial" panose="020B0604020202020204" pitchFamily="34" charset="0"/>
                <a:cs typeface="Arial" panose="020B0604020202020204" pitchFamily="34" charset="0"/>
              </a:rPr>
              <a:t>Electricity Regulatory Index </a:t>
            </a:r>
            <a:r>
              <a:rPr lang="en-GB" sz="2800" i="0" dirty="0">
                <a:solidFill>
                  <a:schemeClr val="accent6"/>
                </a:solidFill>
                <a:effectLst/>
                <a:latin typeface="Arial" panose="020B0604020202020204" pitchFamily="34" charset="0"/>
                <a:cs typeface="Arial" panose="020B0604020202020204" pitchFamily="34" charset="0"/>
              </a:rPr>
              <a:t>(ERI) (covers 43 AU Member States) </a:t>
            </a:r>
            <a:endParaRPr lang="en-US" sz="2800" dirty="0">
              <a:solidFill>
                <a:schemeClr val="accent6"/>
              </a:solidFill>
              <a:latin typeface="Arial" panose="020B0604020202020204" pitchFamily="34" charset="0"/>
              <a:cs typeface="Arial" panose="020B0604020202020204" pitchFamily="34" charset="0"/>
            </a:endParaRPr>
          </a:p>
        </p:txBody>
      </p:sp>
      <p:sp>
        <p:nvSpPr>
          <p:cNvPr id="35" name="TextBox 34"/>
          <p:cNvSpPr txBox="1"/>
          <p:nvPr/>
        </p:nvSpPr>
        <p:spPr>
          <a:xfrm>
            <a:off x="2281389" y="7943624"/>
            <a:ext cx="5339830" cy="1384995"/>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AFREC’s Africa Energy Statistics Database (AESD) to </a:t>
            </a:r>
            <a:r>
              <a:rPr lang="en-GB" sz="2800" b="1" i="0" dirty="0">
                <a:solidFill>
                  <a:schemeClr val="accent6"/>
                </a:solidFill>
                <a:effectLst/>
                <a:latin typeface="Arial" panose="020B0604020202020204" pitchFamily="34" charset="0"/>
                <a:cs typeface="Arial" panose="020B0604020202020204" pitchFamily="34" charset="0"/>
              </a:rPr>
              <a:t>support data harmonisation </a:t>
            </a:r>
            <a:endParaRPr lang="en-US" sz="2800" b="1" dirty="0">
              <a:solidFill>
                <a:schemeClr val="accent6"/>
              </a:solidFill>
              <a:latin typeface="Arial" panose="020B0604020202020204" pitchFamily="34" charset="0"/>
              <a:cs typeface="Arial" panose="020B0604020202020204" pitchFamily="34" charset="0"/>
            </a:endParaRPr>
          </a:p>
        </p:txBody>
      </p:sp>
      <p:sp>
        <p:nvSpPr>
          <p:cNvPr id="36" name="TextBox 35"/>
          <p:cNvSpPr txBox="1"/>
          <p:nvPr/>
        </p:nvSpPr>
        <p:spPr>
          <a:xfrm>
            <a:off x="9572958" y="6175318"/>
            <a:ext cx="5302231" cy="3970318"/>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Establish and manage 5 </a:t>
            </a:r>
            <a:br>
              <a:rPr lang="en-GB" sz="2800" b="1" i="0" dirty="0">
                <a:solidFill>
                  <a:schemeClr val="accent6"/>
                </a:solidFill>
                <a:effectLst/>
                <a:latin typeface="Arial" panose="020B0604020202020204" pitchFamily="34" charset="0"/>
                <a:cs typeface="Arial" panose="020B0604020202020204" pitchFamily="34" charset="0"/>
              </a:rPr>
            </a:br>
            <a:r>
              <a:rPr lang="en-GB" sz="2800" b="1" i="0" dirty="0">
                <a:solidFill>
                  <a:schemeClr val="accent6"/>
                </a:solidFill>
                <a:effectLst/>
                <a:latin typeface="Arial" panose="020B0604020202020204" pitchFamily="34" charset="0"/>
                <a:cs typeface="Arial" panose="020B0604020202020204" pitchFamily="34" charset="0"/>
              </a:rPr>
              <a:t>Thematic Working Groups </a:t>
            </a:r>
            <a:r>
              <a:rPr lang="en-GB" sz="2800" i="0" dirty="0">
                <a:solidFill>
                  <a:schemeClr val="accent6"/>
                </a:solidFill>
                <a:effectLst/>
                <a:latin typeface="Arial" panose="020B0604020202020204" pitchFamily="34" charset="0"/>
                <a:cs typeface="Arial" panose="020B0604020202020204" pitchFamily="34" charset="0"/>
              </a:rPr>
              <a:t>(Electricity Infrastructure, Regulation and Market Operation, Investment Coordination, Renewable Energy </a:t>
            </a:r>
            <a:r>
              <a:rPr lang="en-GB" sz="2800" dirty="0">
                <a:solidFill>
                  <a:schemeClr val="accent6"/>
                </a:solidFill>
                <a:latin typeface="Arial" panose="020B0604020202020204" pitchFamily="34" charset="0"/>
                <a:cs typeface="Arial" panose="020B0604020202020204" pitchFamily="34" charset="0"/>
              </a:rPr>
              <a:t>and</a:t>
            </a:r>
            <a:r>
              <a:rPr lang="en-GB" sz="2800" i="0" dirty="0">
                <a:solidFill>
                  <a:schemeClr val="accent6"/>
                </a:solidFill>
                <a:effectLst/>
                <a:latin typeface="Arial" panose="020B0604020202020204" pitchFamily="34" charset="0"/>
                <a:cs typeface="Arial" panose="020B0604020202020204" pitchFamily="34" charset="0"/>
              </a:rPr>
              <a:t> Clean Energy Transition and Energy Efficiency) </a:t>
            </a:r>
            <a:endParaRPr lang="en-US" sz="2800" dirty="0">
              <a:solidFill>
                <a:schemeClr val="accent6"/>
              </a:solidFill>
              <a:latin typeface="Arial" panose="020B0604020202020204" pitchFamily="34" charset="0"/>
              <a:cs typeface="Arial" panose="020B0604020202020204" pitchFamily="34" charset="0"/>
            </a:endParaRPr>
          </a:p>
        </p:txBody>
      </p:sp>
      <p:sp>
        <p:nvSpPr>
          <p:cNvPr id="38" name="TextBox 37"/>
          <p:cNvSpPr txBox="1"/>
          <p:nvPr/>
        </p:nvSpPr>
        <p:spPr>
          <a:xfrm>
            <a:off x="16664144" y="5988675"/>
            <a:ext cx="5939762" cy="954107"/>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Stakeholder capacity building </a:t>
            </a:r>
            <a:br>
              <a:rPr lang="en-GB" sz="2800" i="0" dirty="0">
                <a:solidFill>
                  <a:schemeClr val="accent6"/>
                </a:solidFill>
                <a:effectLst/>
                <a:latin typeface="Arial" panose="020B0604020202020204" pitchFamily="34" charset="0"/>
                <a:cs typeface="Arial" panose="020B0604020202020204" pitchFamily="34" charset="0"/>
              </a:rPr>
            </a:br>
            <a:r>
              <a:rPr lang="en-GB" sz="2800" i="0" dirty="0">
                <a:solidFill>
                  <a:schemeClr val="accent6"/>
                </a:solidFill>
                <a:effectLst/>
                <a:latin typeface="Arial" panose="020B0604020202020204" pitchFamily="34" charset="0"/>
                <a:cs typeface="Arial" panose="020B0604020202020204" pitchFamily="34" charset="0"/>
              </a:rPr>
              <a:t>and </a:t>
            </a:r>
            <a:r>
              <a:rPr lang="en-GB" sz="2800" b="1" i="0" dirty="0">
                <a:solidFill>
                  <a:schemeClr val="accent6"/>
                </a:solidFill>
                <a:effectLst/>
                <a:latin typeface="Arial" panose="020B0604020202020204" pitchFamily="34" charset="0"/>
                <a:cs typeface="Arial" panose="020B0604020202020204" pitchFamily="34" charset="0"/>
              </a:rPr>
              <a:t>dialogue platforms </a:t>
            </a:r>
            <a:endParaRPr lang="en-US" sz="2800" b="1" dirty="0">
              <a:solidFill>
                <a:schemeClr val="accent6"/>
              </a:solidFill>
              <a:latin typeface="Arial" panose="020B0604020202020204" pitchFamily="34" charset="0"/>
              <a:cs typeface="Arial" panose="020B0604020202020204" pitchFamily="34" charset="0"/>
            </a:endParaRPr>
          </a:p>
        </p:txBody>
      </p:sp>
      <p:sp>
        <p:nvSpPr>
          <p:cNvPr id="39" name="TextBox 38"/>
          <p:cNvSpPr txBox="1"/>
          <p:nvPr/>
        </p:nvSpPr>
        <p:spPr>
          <a:xfrm>
            <a:off x="16815754" y="7473059"/>
            <a:ext cx="5548964" cy="1384995"/>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Private sector and development finance institutions </a:t>
            </a:r>
            <a:r>
              <a:rPr lang="en-GB" sz="2800" b="1" i="0" dirty="0">
                <a:solidFill>
                  <a:schemeClr val="accent6"/>
                </a:solidFill>
                <a:effectLst/>
                <a:latin typeface="Arial" panose="020B0604020202020204" pitchFamily="34" charset="0"/>
                <a:cs typeface="Arial" panose="020B0604020202020204" pitchFamily="34" charset="0"/>
              </a:rPr>
              <a:t>engagement </a:t>
            </a:r>
            <a:br>
              <a:rPr lang="en-GB" sz="2800" b="1" i="0" dirty="0">
                <a:solidFill>
                  <a:schemeClr val="accent6"/>
                </a:solidFill>
                <a:effectLst/>
                <a:latin typeface="Arial" panose="020B0604020202020204" pitchFamily="34" charset="0"/>
                <a:cs typeface="Arial" panose="020B0604020202020204" pitchFamily="34" charset="0"/>
              </a:rPr>
            </a:br>
            <a:r>
              <a:rPr lang="en-GB" sz="2800" b="1" i="0" dirty="0">
                <a:solidFill>
                  <a:schemeClr val="accent6"/>
                </a:solidFill>
                <a:effectLst/>
                <a:latin typeface="Arial" panose="020B0604020202020204" pitchFamily="34" charset="0"/>
                <a:cs typeface="Arial" panose="020B0604020202020204" pitchFamily="34" charset="0"/>
              </a:rPr>
              <a:t>for market readiness </a:t>
            </a:r>
            <a:endParaRPr lang="en-US" sz="2800" b="1" dirty="0">
              <a:solidFill>
                <a:schemeClr val="accent6"/>
              </a:solidFill>
              <a:latin typeface="Arial" panose="020B0604020202020204" pitchFamily="34" charset="0"/>
              <a:cs typeface="Arial" panose="020B0604020202020204" pitchFamily="34" charset="0"/>
            </a:endParaRPr>
          </a:p>
        </p:txBody>
      </p:sp>
      <p:sp>
        <p:nvSpPr>
          <p:cNvPr id="40" name="TextBox 39"/>
          <p:cNvSpPr txBox="1"/>
          <p:nvPr/>
        </p:nvSpPr>
        <p:spPr>
          <a:xfrm>
            <a:off x="16664141" y="9340137"/>
            <a:ext cx="5939761" cy="1384995"/>
          </a:xfrm>
          <a:prstGeom prst="rect">
            <a:avLst/>
          </a:prstGeom>
          <a:noFill/>
          <a:ln>
            <a:noFill/>
          </a:ln>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Public outreach and </a:t>
            </a:r>
            <a:r>
              <a:rPr lang="en-GB" sz="2800" b="1" i="0" dirty="0">
                <a:solidFill>
                  <a:schemeClr val="accent6"/>
                </a:solidFill>
                <a:effectLst/>
                <a:latin typeface="Arial" panose="020B0604020202020204" pitchFamily="34" charset="0"/>
                <a:cs typeface="Arial" panose="020B0604020202020204" pitchFamily="34" charset="0"/>
              </a:rPr>
              <a:t>communications strategy </a:t>
            </a:r>
            <a:r>
              <a:rPr lang="en-GB" sz="2800" i="0" dirty="0">
                <a:solidFill>
                  <a:schemeClr val="accent6"/>
                </a:solidFill>
                <a:effectLst/>
                <a:latin typeface="Arial" panose="020B0604020202020204" pitchFamily="34" charset="0"/>
                <a:cs typeface="Arial" panose="020B0604020202020204" pitchFamily="34" charset="0"/>
              </a:rPr>
              <a:t>for awareness and visibility </a:t>
            </a:r>
            <a:endParaRPr lang="en-US" sz="2800" dirty="0">
              <a:solidFill>
                <a:schemeClr val="accent6"/>
              </a:solidFill>
              <a:latin typeface="Arial" panose="020B0604020202020204" pitchFamily="34" charset="0"/>
              <a:cs typeface="Arial" panose="020B0604020202020204" pitchFamily="34" charset="0"/>
            </a:endParaRPr>
          </a:p>
        </p:txBody>
      </p:sp>
      <p:sp>
        <p:nvSpPr>
          <p:cNvPr id="5" name="Rectangle 4"/>
          <p:cNvSpPr/>
          <p:nvPr/>
        </p:nvSpPr>
        <p:spPr>
          <a:xfrm>
            <a:off x="1327353" y="2540792"/>
            <a:ext cx="7218535" cy="8860971"/>
          </a:xfrm>
          <a:prstGeom prst="rect">
            <a:avLst/>
          </a:prstGeom>
          <a:noFill/>
          <a:ln w="9525">
            <a:solidFill>
              <a:srgbClr val="00125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749879" y="2540792"/>
            <a:ext cx="7218535" cy="8860971"/>
          </a:xfrm>
          <a:prstGeom prst="rect">
            <a:avLst/>
          </a:prstGeom>
          <a:noFill/>
          <a:ln w="952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6172405" y="2540792"/>
            <a:ext cx="7218535" cy="8860970"/>
          </a:xfrm>
          <a:prstGeom prst="rect">
            <a:avLst/>
          </a:prstGeom>
          <a:noFill/>
          <a:ln w="952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C02"/>
        </a:solidFill>
        <a:effectLst/>
      </p:bgPr>
    </p:bg>
    <p:spTree>
      <p:nvGrpSpPr>
        <p:cNvPr id="1" name=""/>
        <p:cNvGrpSpPr/>
        <p:nvPr/>
      </p:nvGrpSpPr>
      <p:grpSpPr>
        <a:xfrm>
          <a:off x="0" y="0"/>
          <a:ext cx="0" cy="0"/>
          <a:chOff x="0" y="0"/>
          <a:chExt cx="0" cy="0"/>
        </a:xfrm>
      </p:grpSpPr>
      <p:pic>
        <p:nvPicPr>
          <p:cNvPr id="5" name="Picture Placeholder 4" descr="A city lights on a mountain&#10;&#10;AI-generated content may be incorrect."/>
          <p:cNvPicPr>
            <a:picLocks noGrp="1" noChangeAspect="1"/>
          </p:cNvPicPr>
          <p:nvPr>
            <p:ph type="pic" sz="quarter" idx="13"/>
          </p:nvPr>
        </p:nvPicPr>
        <p:blipFill>
          <a:blip r:embed="rId1" cstate="email"/>
          <a:srcRect/>
          <a:stretch>
            <a:fillRect/>
          </a:stretch>
        </p:blipFill>
        <p:spPr/>
      </p:pic>
      <p:sp>
        <p:nvSpPr>
          <p:cNvPr id="10" name="Title 9"/>
          <p:cNvSpPr>
            <a:spLocks noGrp="1"/>
          </p:cNvSpPr>
          <p:nvPr>
            <p:ph type="title"/>
          </p:nvPr>
        </p:nvSpPr>
        <p:spPr/>
        <p:txBody>
          <a:bodyPr/>
          <a:lstStyle/>
          <a:p>
            <a:r>
              <a:rPr lang="en-US" sz="8000" dirty="0">
                <a:solidFill>
                  <a:srgbClr val="00125C"/>
                </a:solidFill>
              </a:rPr>
              <a:t>Africa’s energy paradox</a:t>
            </a:r>
            <a:br>
              <a:rPr lang="en-US" sz="8000" dirty="0">
                <a:solidFill>
                  <a:srgbClr val="00125C"/>
                </a:solidFill>
              </a:rPr>
            </a:br>
            <a:r>
              <a:rPr lang="en-GB" sz="8000" b="0" dirty="0">
                <a:solidFill>
                  <a:srgbClr val="00125C"/>
                </a:solidFill>
              </a:rPr>
              <a:t>Rich resources, limited access</a:t>
            </a:r>
            <a:r>
              <a:rPr lang="en-GB" sz="8000" dirty="0">
                <a:solidFill>
                  <a:schemeClr val="bg1"/>
                </a:solidFill>
              </a:rPr>
              <a:t>.</a:t>
            </a:r>
            <a:endParaRPr lang="en-US" sz="8000" dirty="0">
              <a:solidFill>
                <a:srgbClr val="00125C"/>
              </a:solidFill>
            </a:endParaRPr>
          </a:p>
        </p:txBody>
      </p:sp>
      <p:sp>
        <p:nvSpPr>
          <p:cNvPr id="18" name="TextBox 17"/>
          <p:cNvSpPr txBox="1"/>
          <p:nvPr/>
        </p:nvSpPr>
        <p:spPr>
          <a:xfrm>
            <a:off x="1824275" y="10671462"/>
            <a:ext cx="9814163" cy="461665"/>
          </a:xfrm>
          <a:prstGeom prst="rect">
            <a:avLst/>
          </a:prstGeom>
          <a:noFill/>
        </p:spPr>
        <p:txBody>
          <a:bodyPr wrap="square">
            <a:spAutoFit/>
          </a:bodyPr>
          <a:lstStyle/>
          <a:p>
            <a:r>
              <a:rPr lang="en-GB" sz="2400" b="0" i="1" dirty="0">
                <a:solidFill>
                  <a:schemeClr val="accent6"/>
                </a:solidFill>
                <a:effectLst/>
                <a:latin typeface="Arial" panose="020B0604020202020204" pitchFamily="34" charset="0"/>
                <a:cs typeface="Arial" panose="020B0604020202020204" pitchFamily="34" charset="0"/>
              </a:rPr>
              <a:t>Photo: Luke Barky, </a:t>
            </a:r>
            <a:r>
              <a:rPr lang="en-GB" sz="2400" b="0" i="1" dirty="0" err="1">
                <a:solidFill>
                  <a:schemeClr val="accent6"/>
                </a:solidFill>
                <a:effectLst/>
                <a:latin typeface="Arial" panose="020B0604020202020204" pitchFamily="34" charset="0"/>
                <a:cs typeface="Arial" panose="020B0604020202020204" pitchFamily="34" charset="0"/>
              </a:rPr>
              <a:t>Pexels</a:t>
            </a:r>
            <a:r>
              <a:rPr lang="en-GB" sz="2400" b="0" i="1" dirty="0">
                <a:solidFill>
                  <a:schemeClr val="accent6"/>
                </a:solidFill>
                <a:effectLst/>
                <a:latin typeface="Arial" panose="020B0604020202020204" pitchFamily="34" charset="0"/>
                <a:cs typeface="Arial" panose="020B0604020202020204" pitchFamily="34" charset="0"/>
              </a:rPr>
              <a:t>.</a:t>
            </a:r>
            <a:endParaRPr lang="en-US" sz="2400" i="1" dirty="0">
              <a:solidFill>
                <a:schemeClr val="accent6"/>
              </a:solidFill>
              <a:latin typeface="Arial" panose="020B0604020202020204" pitchFamily="34" charset="0"/>
              <a:cs typeface="Arial" panose="020B0604020202020204" pitchFamily="34" charset="0"/>
            </a:endParaRPr>
          </a:p>
        </p:txBody>
      </p:sp>
      <p:pic>
        <p:nvPicPr>
          <p:cNvPr id="22" name="Picture 21"/>
          <p:cNvPicPr>
            <a:picLocks noGrp="1" noRot="1" noChangeAspect="1" noMove="1" noResize="1" noEditPoints="1" noAdjustHandles="1" noChangeArrowheads="1" noChangeShapeType="1" noCrop="1"/>
          </p:cNvPicPr>
          <p:nvPr/>
        </p:nvPicPr>
        <p:blipFill>
          <a:blip r:embed="rId2"/>
          <a:stretch>
            <a:fillRect/>
          </a:stretch>
        </p:blipFill>
        <p:spPr>
          <a:xfrm rot="2703400">
            <a:off x="6800576" y="-7197793"/>
            <a:ext cx="29501091" cy="2085595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3074" y="1550949"/>
            <a:ext cx="10210796" cy="2423733"/>
          </a:xfrm>
        </p:spPr>
        <p:txBody>
          <a:bodyPr anchor="ctr"/>
          <a:lstStyle/>
          <a:p>
            <a:r>
              <a:rPr lang="en-GB" sz="6600" dirty="0">
                <a:solidFill>
                  <a:srgbClr val="1A53EA"/>
                </a:solidFill>
              </a:rPr>
              <a:t>CMP</a:t>
            </a:r>
            <a:r>
              <a:rPr lang="en-GB" sz="6600" b="0" dirty="0">
                <a:solidFill>
                  <a:srgbClr val="1A53EA"/>
                </a:solidFill>
              </a:rPr>
              <a:t> </a:t>
            </a:r>
            <a:br>
              <a:rPr lang="en-GB" sz="6600" b="0" dirty="0">
                <a:solidFill>
                  <a:srgbClr val="1A53EA"/>
                </a:solidFill>
              </a:rPr>
            </a:br>
            <a:r>
              <a:rPr lang="en-GB" sz="6600" b="0" dirty="0">
                <a:solidFill>
                  <a:srgbClr val="1A53EA"/>
                </a:solidFill>
              </a:rPr>
              <a:t>Key achievements</a:t>
            </a:r>
            <a:endParaRPr lang="en-GB" sz="6600" b="0" dirty="0">
              <a:solidFill>
                <a:srgbClr val="1A53EA"/>
              </a:solidFill>
            </a:endParaRPr>
          </a:p>
        </p:txBody>
      </p:sp>
      <p:sp>
        <p:nvSpPr>
          <p:cNvPr id="6" name="TextBox 5"/>
          <p:cNvSpPr txBox="1"/>
          <p:nvPr/>
        </p:nvSpPr>
        <p:spPr>
          <a:xfrm>
            <a:off x="13023934" y="2091276"/>
            <a:ext cx="10210796" cy="723275"/>
          </a:xfrm>
          <a:prstGeom prst="rect">
            <a:avLst/>
          </a:prstGeom>
          <a:noFill/>
        </p:spPr>
        <p:txBody>
          <a:bodyPr wrap="square" rtlCol="0">
            <a:spAutoFit/>
          </a:bodyPr>
          <a:lstStyle/>
          <a:p>
            <a:r>
              <a:rPr lang="en-GB" sz="4100" i="0" dirty="0">
                <a:solidFill>
                  <a:schemeClr val="accent6"/>
                </a:solidFill>
                <a:effectLst/>
                <a:latin typeface="Arial" panose="020B0604020202020204" pitchFamily="34" charset="0"/>
                <a:cs typeface="Arial" panose="020B0604020202020204" pitchFamily="34" charset="0"/>
              </a:rPr>
              <a:t>CMP development </a:t>
            </a:r>
            <a:r>
              <a:rPr lang="en-GB" sz="4100" b="1" i="0" dirty="0">
                <a:solidFill>
                  <a:schemeClr val="accent6"/>
                </a:solidFill>
                <a:effectLst/>
                <a:latin typeface="Arial" panose="020B0604020202020204" pitchFamily="34" charset="0"/>
                <a:cs typeface="Arial" panose="020B0604020202020204" pitchFamily="34" charset="0"/>
              </a:rPr>
              <a:t>led by AUDA-NEPAD</a:t>
            </a:r>
            <a:endParaRPr lang="en-GB" sz="4100" b="1" i="0" dirty="0">
              <a:solidFill>
                <a:schemeClr val="accent6"/>
              </a:solidFill>
              <a:effectLst/>
              <a:latin typeface="Arial" panose="020B0604020202020204" pitchFamily="34" charset="0"/>
              <a:cs typeface="Arial" panose="020B0604020202020204" pitchFamily="34" charset="0"/>
            </a:endParaRPr>
          </a:p>
        </p:txBody>
      </p:sp>
      <p:cxnSp>
        <p:nvCxnSpPr>
          <p:cNvPr id="14" name="Straight Connector 13"/>
          <p:cNvCxnSpPr/>
          <p:nvPr/>
        </p:nvCxnSpPr>
        <p:spPr>
          <a:xfrm>
            <a:off x="13023936" y="3329961"/>
            <a:ext cx="9535886" cy="0"/>
          </a:xfrm>
          <a:prstGeom prst="line">
            <a:avLst/>
          </a:prstGeom>
        </p:spPr>
        <p:style>
          <a:lnRef idx="1">
            <a:schemeClr val="accent2"/>
          </a:lnRef>
          <a:fillRef idx="0">
            <a:schemeClr val="accent2"/>
          </a:fillRef>
          <a:effectRef idx="0">
            <a:schemeClr val="accent2"/>
          </a:effectRef>
          <a:fontRef idx="minor">
            <a:schemeClr val="tx1"/>
          </a:fontRef>
        </p:style>
      </p:cxnSp>
      <p:sp>
        <p:nvSpPr>
          <p:cNvPr id="8" name="TextBox 7"/>
          <p:cNvSpPr txBox="1"/>
          <p:nvPr/>
        </p:nvSpPr>
        <p:spPr>
          <a:xfrm>
            <a:off x="13023936" y="3803324"/>
            <a:ext cx="9945883" cy="723275"/>
          </a:xfrm>
          <a:prstGeom prst="rect">
            <a:avLst/>
          </a:prstGeom>
          <a:noFill/>
        </p:spPr>
        <p:txBody>
          <a:bodyPr wrap="square" rtlCol="0">
            <a:spAutoFit/>
          </a:bodyPr>
          <a:lstStyle/>
          <a:p>
            <a:r>
              <a:rPr lang="en-GB" sz="4100" b="1" i="0" dirty="0">
                <a:solidFill>
                  <a:schemeClr val="accent6"/>
                </a:solidFill>
                <a:effectLst/>
                <a:latin typeface="Arial" panose="020B0604020202020204" pitchFamily="34" charset="0"/>
                <a:cs typeface="Arial" panose="020B0604020202020204" pitchFamily="34" charset="0"/>
              </a:rPr>
              <a:t>Baseline </a:t>
            </a:r>
            <a:r>
              <a:rPr lang="en-GB" sz="4100" i="0" dirty="0">
                <a:solidFill>
                  <a:schemeClr val="accent6"/>
                </a:solidFill>
                <a:effectLst/>
                <a:latin typeface="Arial" panose="020B0604020202020204" pitchFamily="34" charset="0"/>
                <a:cs typeface="Arial" panose="020B0604020202020204" pitchFamily="34" charset="0"/>
              </a:rPr>
              <a:t>Study completed in 2020</a:t>
            </a:r>
            <a:endParaRPr lang="en-GB" sz="4100" i="0" dirty="0">
              <a:solidFill>
                <a:schemeClr val="accent6"/>
              </a:solidFill>
              <a:effectLst/>
              <a:latin typeface="Arial" panose="020B0604020202020204" pitchFamily="34" charset="0"/>
              <a:cs typeface="Arial" panose="020B0604020202020204" pitchFamily="34" charset="0"/>
            </a:endParaRPr>
          </a:p>
        </p:txBody>
      </p:sp>
      <p:sp>
        <p:nvSpPr>
          <p:cNvPr id="11" name="TextBox 10"/>
          <p:cNvSpPr txBox="1"/>
          <p:nvPr/>
        </p:nvSpPr>
        <p:spPr>
          <a:xfrm>
            <a:off x="13023936" y="5215944"/>
            <a:ext cx="10210796" cy="1354217"/>
          </a:xfrm>
          <a:prstGeom prst="rect">
            <a:avLst/>
          </a:prstGeom>
          <a:noFill/>
        </p:spPr>
        <p:txBody>
          <a:bodyPr wrap="square" rtlCol="0">
            <a:spAutoFit/>
          </a:bodyPr>
          <a:lstStyle/>
          <a:p>
            <a:r>
              <a:rPr lang="en-GB" sz="4100" b="1" i="0" dirty="0">
                <a:solidFill>
                  <a:schemeClr val="accent6"/>
                </a:solidFill>
                <a:effectLst/>
                <a:latin typeface="Arial" panose="020B0604020202020204" pitchFamily="34" charset="0"/>
                <a:cs typeface="Arial" panose="020B0604020202020204" pitchFamily="34" charset="0"/>
              </a:rPr>
              <a:t>Continental generation </a:t>
            </a:r>
            <a:r>
              <a:rPr lang="en-GB" sz="4100" i="0" dirty="0">
                <a:solidFill>
                  <a:schemeClr val="accent6"/>
                </a:solidFill>
                <a:effectLst/>
                <a:latin typeface="Arial" panose="020B0604020202020204" pitchFamily="34" charset="0"/>
                <a:cs typeface="Arial" panose="020B0604020202020204" pitchFamily="34" charset="0"/>
              </a:rPr>
              <a:t>and</a:t>
            </a:r>
            <a:r>
              <a:rPr lang="en-GB" sz="4100" b="1" i="0" dirty="0">
                <a:solidFill>
                  <a:schemeClr val="accent6"/>
                </a:solidFill>
                <a:effectLst/>
                <a:latin typeface="Arial" panose="020B0604020202020204" pitchFamily="34" charset="0"/>
                <a:cs typeface="Arial" panose="020B0604020202020204" pitchFamily="34" charset="0"/>
              </a:rPr>
              <a:t> transmission modelling </a:t>
            </a:r>
            <a:r>
              <a:rPr lang="en-GB" sz="4100" i="0" dirty="0">
                <a:solidFill>
                  <a:schemeClr val="accent6"/>
                </a:solidFill>
                <a:effectLst/>
                <a:latin typeface="Arial" panose="020B0604020202020204" pitchFamily="34" charset="0"/>
                <a:cs typeface="Arial" panose="020B0604020202020204" pitchFamily="34" charset="0"/>
              </a:rPr>
              <a:t>finalised</a:t>
            </a:r>
            <a:endParaRPr lang="en-GB" sz="4100" i="0" dirty="0">
              <a:solidFill>
                <a:schemeClr val="accent6"/>
              </a:solidFill>
              <a:effectLst/>
              <a:latin typeface="Arial" panose="020B0604020202020204" pitchFamily="34" charset="0"/>
              <a:cs typeface="Arial" panose="020B0604020202020204" pitchFamily="34" charset="0"/>
            </a:endParaRPr>
          </a:p>
        </p:txBody>
      </p:sp>
      <p:sp>
        <p:nvSpPr>
          <p:cNvPr id="26" name="TextBox 25"/>
          <p:cNvSpPr txBox="1"/>
          <p:nvPr/>
        </p:nvSpPr>
        <p:spPr>
          <a:xfrm>
            <a:off x="13023936" y="7269168"/>
            <a:ext cx="10210796" cy="1354217"/>
          </a:xfrm>
          <a:prstGeom prst="rect">
            <a:avLst/>
          </a:prstGeom>
          <a:noFill/>
        </p:spPr>
        <p:txBody>
          <a:bodyPr wrap="square" rtlCol="0">
            <a:spAutoFit/>
          </a:bodyPr>
          <a:lstStyle/>
          <a:p>
            <a:r>
              <a:rPr lang="en-GB" sz="4100" b="1" i="0" dirty="0">
                <a:solidFill>
                  <a:schemeClr val="accent6"/>
                </a:solidFill>
                <a:effectLst/>
                <a:latin typeface="Arial" panose="020B0604020202020204" pitchFamily="34" charset="0"/>
                <a:cs typeface="Arial" panose="020B0604020202020204" pitchFamily="34" charset="0"/>
              </a:rPr>
              <a:t>Synthesis report validated </a:t>
            </a:r>
            <a:r>
              <a:rPr lang="en-GB" sz="4100" dirty="0">
                <a:solidFill>
                  <a:schemeClr val="accent6"/>
                </a:solidFill>
                <a:latin typeface="Arial" panose="020B0604020202020204" pitchFamily="34" charset="0"/>
                <a:cs typeface="Arial" panose="020B0604020202020204" pitchFamily="34" charset="0"/>
              </a:rPr>
              <a:t>in </a:t>
            </a:r>
            <a:r>
              <a:rPr lang="en-GB" sz="4100" i="0" dirty="0">
                <a:solidFill>
                  <a:schemeClr val="accent6"/>
                </a:solidFill>
                <a:effectLst/>
                <a:latin typeface="Arial" panose="020B0604020202020204" pitchFamily="34" charset="0"/>
                <a:cs typeface="Arial" panose="020B0604020202020204" pitchFamily="34" charset="0"/>
              </a:rPr>
              <a:t>September 2023</a:t>
            </a:r>
            <a:endParaRPr lang="en-GB" sz="4100" i="0" dirty="0">
              <a:solidFill>
                <a:schemeClr val="accent6"/>
              </a:solidFill>
              <a:effectLst/>
              <a:latin typeface="Arial" panose="020B0604020202020204" pitchFamily="34" charset="0"/>
              <a:cs typeface="Arial" panose="020B0604020202020204" pitchFamily="34" charset="0"/>
            </a:endParaRPr>
          </a:p>
        </p:txBody>
      </p:sp>
      <p:cxnSp>
        <p:nvCxnSpPr>
          <p:cNvPr id="30" name="Straight Connector 29"/>
          <p:cNvCxnSpPr/>
          <p:nvPr/>
        </p:nvCxnSpPr>
        <p:spPr>
          <a:xfrm>
            <a:off x="13023936" y="4949955"/>
            <a:ext cx="9535886"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1" name="Straight Connector 30"/>
          <p:cNvCxnSpPr/>
          <p:nvPr/>
        </p:nvCxnSpPr>
        <p:spPr>
          <a:xfrm>
            <a:off x="13023936" y="6971067"/>
            <a:ext cx="9535886"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2" name="Straight Connector 31"/>
          <p:cNvCxnSpPr/>
          <p:nvPr/>
        </p:nvCxnSpPr>
        <p:spPr>
          <a:xfrm>
            <a:off x="13023936" y="9017584"/>
            <a:ext cx="9535886" cy="0"/>
          </a:xfrm>
          <a:prstGeom prst="line">
            <a:avLst/>
          </a:prstGeom>
        </p:spPr>
        <p:style>
          <a:lnRef idx="1">
            <a:schemeClr val="accent2"/>
          </a:lnRef>
          <a:fillRef idx="0">
            <a:schemeClr val="accent2"/>
          </a:fillRef>
          <a:effectRef idx="0">
            <a:schemeClr val="accent2"/>
          </a:effectRef>
          <a:fontRef idx="minor">
            <a:schemeClr val="tx1"/>
          </a:fontRef>
        </p:style>
      </p:cxnSp>
      <p:sp>
        <p:nvSpPr>
          <p:cNvPr id="4" name="TextBox 3"/>
          <p:cNvSpPr txBox="1"/>
          <p:nvPr/>
        </p:nvSpPr>
        <p:spPr>
          <a:xfrm>
            <a:off x="13023935" y="9450077"/>
            <a:ext cx="10210795" cy="1985159"/>
          </a:xfrm>
          <a:prstGeom prst="rect">
            <a:avLst/>
          </a:prstGeom>
          <a:noFill/>
        </p:spPr>
        <p:txBody>
          <a:bodyPr wrap="square" rtlCol="0">
            <a:spAutoFit/>
          </a:bodyPr>
          <a:lstStyle/>
          <a:p>
            <a:r>
              <a:rPr lang="en-GB" sz="4100" b="1" i="0" dirty="0">
                <a:solidFill>
                  <a:srgbClr val="00125C"/>
                </a:solidFill>
                <a:effectLst/>
                <a:latin typeface="Arial" panose="020B0604020202020204" pitchFamily="34" charset="0"/>
                <a:cs typeface="Arial" panose="020B0604020202020204" pitchFamily="34" charset="0"/>
              </a:rPr>
              <a:t>Endorsed by AU Assembly of the Heads of State and Government </a:t>
            </a:r>
            <a:r>
              <a:rPr lang="en-GB" sz="4100" i="0" dirty="0">
                <a:solidFill>
                  <a:srgbClr val="00125C"/>
                </a:solidFill>
                <a:effectLst/>
                <a:latin typeface="Arial" panose="020B0604020202020204" pitchFamily="34" charset="0"/>
                <a:cs typeface="Arial" panose="020B0604020202020204" pitchFamily="34" charset="0"/>
              </a:rPr>
              <a:t>in February 2024</a:t>
            </a:r>
            <a:endParaRPr lang="en-GB" sz="4100" i="0" dirty="0">
              <a:solidFill>
                <a:srgbClr val="00125C"/>
              </a:solidFill>
              <a:effectLst/>
              <a:latin typeface="Arial" panose="020B0604020202020204" pitchFamily="34" charset="0"/>
              <a:cs typeface="Arial" panose="020B0604020202020204" pitchFamily="34" charset="0"/>
            </a:endParaRPr>
          </a:p>
        </p:txBody>
      </p:sp>
      <p:pic>
        <p:nvPicPr>
          <p:cNvPr id="19" name="Graphic 18" descr="Checkbox Ticked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338487" y="1765631"/>
            <a:ext cx="1467079" cy="1467079"/>
          </a:xfrm>
          <a:prstGeom prst="rect">
            <a:avLst/>
          </a:prstGeom>
        </p:spPr>
      </p:pic>
      <p:pic>
        <p:nvPicPr>
          <p:cNvPr id="20" name="Graphic 19" descr="Checkbox Ticked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338486" y="3394292"/>
            <a:ext cx="1467079" cy="1467079"/>
          </a:xfrm>
          <a:prstGeom prst="rect">
            <a:avLst/>
          </a:prstGeom>
        </p:spPr>
      </p:pic>
      <p:pic>
        <p:nvPicPr>
          <p:cNvPr id="21" name="Graphic 20" descr="Checkbox Ticked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338488" y="5167703"/>
            <a:ext cx="1467079" cy="1467079"/>
          </a:xfrm>
          <a:prstGeom prst="rect">
            <a:avLst/>
          </a:prstGeom>
        </p:spPr>
      </p:pic>
      <p:pic>
        <p:nvPicPr>
          <p:cNvPr id="22" name="Graphic 21" descr="Checkbox Ticked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338488" y="7212736"/>
            <a:ext cx="1467079" cy="1467079"/>
          </a:xfrm>
          <a:prstGeom prst="rect">
            <a:avLst/>
          </a:prstGeom>
        </p:spPr>
      </p:pic>
      <p:pic>
        <p:nvPicPr>
          <p:cNvPr id="23" name="Graphic 22" descr="Checkbox Ticked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338486" y="9337215"/>
            <a:ext cx="1467079" cy="1467079"/>
          </a:xfrm>
          <a:prstGeom prst="rect">
            <a:avLst/>
          </a:prstGeom>
        </p:spPr>
      </p:pic>
      <p:pic>
        <p:nvPicPr>
          <p:cNvPr id="5" name="Picture 4"/>
          <p:cNvPicPr>
            <a:picLocks noGrp="1" noRot="1" noMove="1" noResize="1" noEditPoints="1" noAdjustHandles="1" noChangeArrowheads="1" noChangeShapeType="1" noCrop="1"/>
          </p:cNvPicPr>
          <p:nvPr/>
        </p:nvPicPr>
        <p:blipFill>
          <a:blip r:embed="rId3"/>
          <a:stretch>
            <a:fillRect/>
          </a:stretch>
        </p:blipFill>
        <p:spPr>
          <a:xfrm rot="2520898">
            <a:off x="-11899401" y="-720708"/>
            <a:ext cx="24813132" cy="175417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 name="Picture 25"/>
          <p:cNvPicPr>
            <a:picLocks noGrp="1" noRot="1" noChangeAspect="1" noMove="1" noResize="1" noEditPoints="1" noAdjustHandles="1" noChangeArrowheads="1" noChangeShapeType="1" noCrop="1"/>
          </p:cNvPicPr>
          <p:nvPr/>
        </p:nvPicPr>
        <p:blipFill>
          <a:blip r:embed="rId1"/>
          <a:stretch>
            <a:fillRect/>
          </a:stretch>
        </p:blipFill>
        <p:spPr>
          <a:xfrm rot="1236818">
            <a:off x="13311596" y="-7341560"/>
            <a:ext cx="24813132" cy="17541780"/>
          </a:xfrm>
          <a:prstGeom prst="rect">
            <a:avLst/>
          </a:prstGeom>
        </p:spPr>
      </p:pic>
      <p:sp>
        <p:nvSpPr>
          <p:cNvPr id="15" name="Rectangle 14"/>
          <p:cNvSpPr/>
          <p:nvPr/>
        </p:nvSpPr>
        <p:spPr>
          <a:xfrm>
            <a:off x="17605461" y="7330958"/>
            <a:ext cx="5100614" cy="1266560"/>
          </a:xfrm>
          <a:prstGeom prst="rect">
            <a:avLst/>
          </a:prstGeom>
          <a:solidFill>
            <a:schemeClr val="accent1">
              <a:alpha val="14902"/>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617598" y="4586134"/>
            <a:ext cx="5168513" cy="2046500"/>
          </a:xfrm>
          <a:prstGeom prst="rect">
            <a:avLst/>
          </a:prstGeom>
          <a:solidFill>
            <a:schemeClr val="accent1">
              <a:alpha val="14902"/>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7605459" y="5861896"/>
            <a:ext cx="5100615" cy="1266560"/>
          </a:xfrm>
          <a:prstGeom prst="rect">
            <a:avLst/>
          </a:prstGeom>
          <a:solidFill>
            <a:schemeClr val="accent1">
              <a:alpha val="14902"/>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7605463" y="4508640"/>
            <a:ext cx="5100614" cy="1129940"/>
          </a:xfrm>
          <a:prstGeom prst="rect">
            <a:avLst/>
          </a:prstGeom>
          <a:solidFill>
            <a:schemeClr val="accent1">
              <a:alpha val="14902"/>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139082" y="4503006"/>
            <a:ext cx="8037643" cy="1671763"/>
          </a:xfrm>
          <a:prstGeom prst="rect">
            <a:avLst/>
          </a:prstGeom>
          <a:solidFill>
            <a:schemeClr val="accent1">
              <a:alpha val="14902"/>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617598" y="6867106"/>
            <a:ext cx="5168513" cy="3116992"/>
          </a:xfrm>
          <a:prstGeom prst="rect">
            <a:avLst/>
          </a:prstGeom>
          <a:solidFill>
            <a:schemeClr val="accent1">
              <a:alpha val="14902"/>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17459" y="382473"/>
            <a:ext cx="22163088" cy="2423733"/>
          </a:xfrm>
        </p:spPr>
        <p:txBody>
          <a:bodyPr anchor="ctr"/>
          <a:lstStyle/>
          <a:p>
            <a:r>
              <a:rPr lang="en-GB" sz="6600" dirty="0">
                <a:solidFill>
                  <a:schemeClr val="accent1"/>
                </a:solidFill>
              </a:rPr>
              <a:t>What CEPA will deliver for CMP 2025-2028</a:t>
            </a:r>
            <a:endParaRPr lang="en-GB" sz="6600" b="0" dirty="0">
              <a:solidFill>
                <a:schemeClr val="accent1"/>
              </a:solidFill>
            </a:endParaRPr>
          </a:p>
        </p:txBody>
      </p:sp>
      <p:sp>
        <p:nvSpPr>
          <p:cNvPr id="3" name="TextBox 2"/>
          <p:cNvSpPr txBox="1"/>
          <p:nvPr/>
        </p:nvSpPr>
        <p:spPr>
          <a:xfrm>
            <a:off x="1124341" y="2876732"/>
            <a:ext cx="6191846" cy="1323439"/>
          </a:xfrm>
          <a:prstGeom prst="rect">
            <a:avLst/>
          </a:prstGeom>
          <a:noFill/>
        </p:spPr>
        <p:txBody>
          <a:bodyPr wrap="square" rtlCol="0">
            <a:spAutoFit/>
          </a:bodyPr>
          <a:lstStyle/>
          <a:p>
            <a:pPr algn="ctr"/>
            <a:r>
              <a:rPr lang="en-GB" sz="4000" b="1" i="0" dirty="0">
                <a:solidFill>
                  <a:schemeClr val="accent1"/>
                </a:solidFill>
                <a:effectLst/>
                <a:latin typeface="Arial" panose="020B0604020202020204" pitchFamily="34" charset="0"/>
                <a:cs typeface="Arial" panose="020B0604020202020204" pitchFamily="34" charset="0"/>
              </a:rPr>
              <a:t>CMP as the technical backbone of </a:t>
            </a:r>
            <a:r>
              <a:rPr lang="en-GB" sz="4000" b="1" i="0" dirty="0" err="1">
                <a:solidFill>
                  <a:schemeClr val="accent1"/>
                </a:solidFill>
                <a:effectLst/>
                <a:latin typeface="Arial" panose="020B0604020202020204" pitchFamily="34" charset="0"/>
                <a:cs typeface="Arial" panose="020B0604020202020204" pitchFamily="34" charset="0"/>
              </a:rPr>
              <a:t>AfSEM</a:t>
            </a:r>
            <a:r>
              <a:rPr lang="en-GB" sz="4000" b="1" i="0" dirty="0">
                <a:solidFill>
                  <a:schemeClr val="accent1"/>
                </a:solidFill>
                <a:effectLst/>
                <a:latin typeface="Arial" panose="020B0604020202020204" pitchFamily="34" charset="0"/>
                <a:cs typeface="Arial" panose="020B0604020202020204" pitchFamily="34" charset="0"/>
              </a:rPr>
              <a:t> </a:t>
            </a:r>
            <a:endParaRPr lang="en-US" sz="4000" dirty="0">
              <a:solidFill>
                <a:schemeClr val="accent1"/>
              </a:solidFill>
              <a:latin typeface="Arial" panose="020B0604020202020204" pitchFamily="34" charset="0"/>
              <a:cs typeface="Arial" panose="020B0604020202020204" pitchFamily="34" charset="0"/>
            </a:endParaRPr>
          </a:p>
        </p:txBody>
      </p:sp>
      <p:sp>
        <p:nvSpPr>
          <p:cNvPr id="16" name="TextBox 15"/>
          <p:cNvSpPr txBox="1"/>
          <p:nvPr/>
        </p:nvSpPr>
        <p:spPr>
          <a:xfrm>
            <a:off x="1944016" y="4680146"/>
            <a:ext cx="4510822" cy="1815882"/>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Ensures coordinated </a:t>
            </a:r>
            <a:r>
              <a:rPr lang="en-GB" sz="2800" b="1" i="0" dirty="0">
                <a:solidFill>
                  <a:schemeClr val="accent6"/>
                </a:solidFill>
                <a:effectLst/>
                <a:latin typeface="Arial" panose="020B0604020202020204" pitchFamily="34" charset="0"/>
                <a:cs typeface="Arial" panose="020B0604020202020204" pitchFamily="34" charset="0"/>
              </a:rPr>
              <a:t>expansion of generation and transmission infrastructure </a:t>
            </a:r>
            <a:endParaRPr lang="en-GB" sz="2800" b="1" i="0" dirty="0">
              <a:solidFill>
                <a:schemeClr val="accent6"/>
              </a:solidFill>
              <a:effectLst/>
              <a:latin typeface="Arial" panose="020B0604020202020204" pitchFamily="34" charset="0"/>
              <a:cs typeface="Arial" panose="020B0604020202020204" pitchFamily="34" charset="0"/>
            </a:endParaRPr>
          </a:p>
        </p:txBody>
      </p:sp>
      <p:sp>
        <p:nvSpPr>
          <p:cNvPr id="17" name="TextBox 16"/>
          <p:cNvSpPr txBox="1"/>
          <p:nvPr/>
        </p:nvSpPr>
        <p:spPr>
          <a:xfrm>
            <a:off x="8523643" y="2876732"/>
            <a:ext cx="7236823" cy="1323439"/>
          </a:xfrm>
          <a:prstGeom prst="rect">
            <a:avLst/>
          </a:prstGeom>
          <a:noFill/>
        </p:spPr>
        <p:txBody>
          <a:bodyPr wrap="square" rtlCol="0">
            <a:spAutoFit/>
          </a:bodyPr>
          <a:lstStyle/>
          <a:p>
            <a:pPr algn="ctr"/>
            <a:r>
              <a:rPr lang="en-GB" sz="4000" b="1" i="0" dirty="0">
                <a:solidFill>
                  <a:srgbClr val="1A53EA"/>
                </a:solidFill>
                <a:effectLst/>
                <a:latin typeface="Arial" panose="020B0604020202020204" pitchFamily="34" charset="0"/>
                <a:cs typeface="Arial" panose="020B0604020202020204" pitchFamily="34" charset="0"/>
              </a:rPr>
              <a:t>Under CEPA, the CMP workstream will focus on</a:t>
            </a:r>
            <a:endParaRPr lang="en-GB" sz="4000" b="1" i="0" dirty="0">
              <a:solidFill>
                <a:srgbClr val="1A53EA"/>
              </a:solidFill>
              <a:effectLst/>
              <a:latin typeface="Arial" panose="020B0604020202020204" pitchFamily="34" charset="0"/>
              <a:cs typeface="Arial" panose="020B0604020202020204" pitchFamily="34" charset="0"/>
            </a:endParaRPr>
          </a:p>
        </p:txBody>
      </p:sp>
      <p:sp>
        <p:nvSpPr>
          <p:cNvPr id="18" name="TextBox 17"/>
          <p:cNvSpPr txBox="1"/>
          <p:nvPr/>
        </p:nvSpPr>
        <p:spPr>
          <a:xfrm>
            <a:off x="17000604" y="2875904"/>
            <a:ext cx="6198729" cy="1323439"/>
          </a:xfrm>
          <a:prstGeom prst="rect">
            <a:avLst/>
          </a:prstGeom>
          <a:noFill/>
        </p:spPr>
        <p:txBody>
          <a:bodyPr wrap="square" rtlCol="0">
            <a:spAutoFit/>
          </a:bodyPr>
          <a:lstStyle/>
          <a:p>
            <a:pPr algn="ctr"/>
            <a:r>
              <a:rPr lang="en-GB" sz="4000" b="1" i="0" dirty="0">
                <a:solidFill>
                  <a:schemeClr val="accent1"/>
                </a:solidFill>
                <a:effectLst/>
                <a:latin typeface="Arial" panose="020B0604020202020204" pitchFamily="34" charset="0"/>
                <a:cs typeface="Arial" panose="020B0604020202020204" pitchFamily="34" charset="0"/>
              </a:rPr>
              <a:t>Strategic tools </a:t>
            </a:r>
            <a:br>
              <a:rPr lang="en-GB" sz="4000" b="1" i="0" dirty="0">
                <a:solidFill>
                  <a:schemeClr val="accent1"/>
                </a:solidFill>
                <a:effectLst/>
                <a:latin typeface="Arial" panose="020B0604020202020204" pitchFamily="34" charset="0"/>
                <a:cs typeface="Arial" panose="020B0604020202020204" pitchFamily="34" charset="0"/>
              </a:rPr>
            </a:br>
            <a:r>
              <a:rPr lang="en-GB" sz="4000" b="1" i="0" dirty="0">
                <a:solidFill>
                  <a:schemeClr val="accent1"/>
                </a:solidFill>
                <a:effectLst/>
                <a:latin typeface="Arial" panose="020B0604020202020204" pitchFamily="34" charset="0"/>
                <a:cs typeface="Arial" panose="020B0604020202020204" pitchFamily="34" charset="0"/>
              </a:rPr>
              <a:t>to be refined</a:t>
            </a:r>
            <a:endParaRPr lang="en-GB" sz="4000" b="1" i="0" dirty="0">
              <a:solidFill>
                <a:schemeClr val="accent1"/>
              </a:solidFill>
              <a:effectLst/>
              <a:latin typeface="Arial" panose="020B0604020202020204" pitchFamily="34" charset="0"/>
              <a:cs typeface="Arial" panose="020B0604020202020204" pitchFamily="34" charset="0"/>
            </a:endParaRPr>
          </a:p>
        </p:txBody>
      </p:sp>
      <p:sp>
        <p:nvSpPr>
          <p:cNvPr id="27" name="TextBox 26"/>
          <p:cNvSpPr txBox="1"/>
          <p:nvPr/>
        </p:nvSpPr>
        <p:spPr>
          <a:xfrm>
            <a:off x="8490530" y="4601761"/>
            <a:ext cx="7298263" cy="1384995"/>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Finalising </a:t>
            </a:r>
            <a:r>
              <a:rPr lang="en-GB" sz="2800" b="1" i="0" dirty="0">
                <a:solidFill>
                  <a:schemeClr val="accent6"/>
                </a:solidFill>
                <a:effectLst/>
                <a:latin typeface="Arial" panose="020B0604020202020204" pitchFamily="34" charset="0"/>
                <a:cs typeface="Arial" panose="020B0604020202020204" pitchFamily="34" charset="0"/>
              </a:rPr>
              <a:t>Ten-Year Transmission Network Development Plans </a:t>
            </a:r>
            <a:r>
              <a:rPr lang="en-GB" sz="2800" i="0" dirty="0">
                <a:solidFill>
                  <a:schemeClr val="accent6"/>
                </a:solidFill>
                <a:effectLst/>
                <a:latin typeface="Arial" panose="020B0604020202020204" pitchFamily="34" charset="0"/>
                <a:cs typeface="Arial" panose="020B0604020202020204" pitchFamily="34" charset="0"/>
              </a:rPr>
              <a:t>(TYTNDPs) at national and regional levels </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28" name="TextBox 27"/>
          <p:cNvSpPr txBox="1"/>
          <p:nvPr/>
        </p:nvSpPr>
        <p:spPr>
          <a:xfrm>
            <a:off x="17718624" y="4568040"/>
            <a:ext cx="4765027" cy="954107"/>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Forecasting tools </a:t>
            </a:r>
            <a:r>
              <a:rPr lang="en-GB" sz="2800" i="0" dirty="0">
                <a:solidFill>
                  <a:schemeClr val="accent6"/>
                </a:solidFill>
                <a:effectLst/>
                <a:latin typeface="Arial" panose="020B0604020202020204" pitchFamily="34" charset="0"/>
                <a:cs typeface="Arial" panose="020B0604020202020204" pitchFamily="34" charset="0"/>
              </a:rPr>
              <a:t>and </a:t>
            </a:r>
            <a:br>
              <a:rPr lang="en-GB" sz="2800" i="0" dirty="0">
                <a:solidFill>
                  <a:schemeClr val="accent6"/>
                </a:solidFill>
                <a:effectLst/>
                <a:latin typeface="Arial" panose="020B0604020202020204" pitchFamily="34" charset="0"/>
                <a:cs typeface="Arial" panose="020B0604020202020204" pitchFamily="34" charset="0"/>
              </a:rPr>
            </a:br>
            <a:r>
              <a:rPr lang="en-GB" sz="2800" b="1" i="0" dirty="0">
                <a:solidFill>
                  <a:schemeClr val="accent6"/>
                </a:solidFill>
                <a:effectLst/>
                <a:latin typeface="Arial" panose="020B0604020202020204" pitchFamily="34" charset="0"/>
                <a:cs typeface="Arial" panose="020B0604020202020204" pitchFamily="34" charset="0"/>
              </a:rPr>
              <a:t>geospatial models </a:t>
            </a:r>
            <a:endParaRPr lang="en-GB" sz="2800" b="1" i="0" dirty="0">
              <a:solidFill>
                <a:schemeClr val="accent6"/>
              </a:solidFill>
              <a:effectLst/>
              <a:latin typeface="Arial" panose="020B0604020202020204" pitchFamily="34" charset="0"/>
              <a:cs typeface="Arial" panose="020B0604020202020204" pitchFamily="34" charset="0"/>
            </a:endParaRPr>
          </a:p>
        </p:txBody>
      </p:sp>
      <p:sp>
        <p:nvSpPr>
          <p:cNvPr id="34" name="TextBox 33"/>
          <p:cNvSpPr txBox="1"/>
          <p:nvPr/>
        </p:nvSpPr>
        <p:spPr>
          <a:xfrm>
            <a:off x="1966069" y="7057996"/>
            <a:ext cx="4571640" cy="2677656"/>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Aligns with AU initiatives </a:t>
            </a:r>
            <a:r>
              <a:rPr lang="en-GB" sz="2800" i="0" dirty="0">
                <a:solidFill>
                  <a:schemeClr val="accent6"/>
                </a:solidFill>
                <a:effectLst/>
                <a:latin typeface="Arial" panose="020B0604020202020204" pitchFamily="34" charset="0"/>
                <a:cs typeface="Arial" panose="020B0604020202020204" pitchFamily="34" charset="0"/>
              </a:rPr>
              <a:t>such as Green Mini-Grids Strategy, New Deal on Energy for Africa, Clean Energy Corridors or </a:t>
            </a:r>
            <a:r>
              <a:rPr lang="en-GB" sz="2800" i="0" dirty="0" err="1">
                <a:solidFill>
                  <a:schemeClr val="accent6"/>
                </a:solidFill>
                <a:effectLst/>
                <a:latin typeface="Arial" panose="020B0604020202020204" pitchFamily="34" charset="0"/>
                <a:cs typeface="Arial" panose="020B0604020202020204" pitchFamily="34" charset="0"/>
              </a:rPr>
              <a:t>AfCFTA</a:t>
            </a:r>
            <a:r>
              <a:rPr lang="en-GB" sz="2800" i="0" dirty="0">
                <a:solidFill>
                  <a:schemeClr val="accent6"/>
                </a:solidFill>
                <a:effectLst/>
                <a:latin typeface="Arial" panose="020B0604020202020204" pitchFamily="34" charset="0"/>
                <a:cs typeface="Arial" panose="020B0604020202020204" pitchFamily="34" charset="0"/>
              </a:rPr>
              <a:t> goals </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38" name="TextBox 37"/>
          <p:cNvSpPr txBox="1"/>
          <p:nvPr/>
        </p:nvSpPr>
        <p:spPr>
          <a:xfrm>
            <a:off x="17605459" y="5986756"/>
            <a:ext cx="5100615" cy="954107"/>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Integration of </a:t>
            </a:r>
            <a:r>
              <a:rPr lang="en-GB" sz="2800" b="1" i="0" dirty="0">
                <a:solidFill>
                  <a:schemeClr val="accent6"/>
                </a:solidFill>
                <a:effectLst/>
                <a:latin typeface="Arial" panose="020B0604020202020204" pitchFamily="34" charset="0"/>
                <a:cs typeface="Arial" panose="020B0604020202020204" pitchFamily="34" charset="0"/>
              </a:rPr>
              <a:t>renewable </a:t>
            </a:r>
            <a:br>
              <a:rPr lang="en-GB" sz="2800" b="1" i="0" dirty="0">
                <a:solidFill>
                  <a:schemeClr val="accent6"/>
                </a:solidFill>
                <a:effectLst/>
                <a:latin typeface="Arial" panose="020B0604020202020204" pitchFamily="34" charset="0"/>
                <a:cs typeface="Arial" panose="020B0604020202020204" pitchFamily="34" charset="0"/>
              </a:rPr>
            </a:br>
            <a:r>
              <a:rPr lang="en-GB" sz="2800" b="1" i="0" dirty="0">
                <a:solidFill>
                  <a:schemeClr val="accent6"/>
                </a:solidFill>
                <a:effectLst/>
                <a:latin typeface="Arial" panose="020B0604020202020204" pitchFamily="34" charset="0"/>
                <a:cs typeface="Arial" panose="020B0604020202020204" pitchFamily="34" charset="0"/>
              </a:rPr>
              <a:t>energy variability </a:t>
            </a:r>
            <a:endParaRPr lang="en-GB" sz="2800" b="1" i="0" dirty="0">
              <a:solidFill>
                <a:schemeClr val="accent6"/>
              </a:solidFill>
              <a:effectLst/>
              <a:latin typeface="Arial" panose="020B0604020202020204" pitchFamily="34" charset="0"/>
              <a:cs typeface="Arial" panose="020B0604020202020204" pitchFamily="34" charset="0"/>
            </a:endParaRPr>
          </a:p>
        </p:txBody>
      </p:sp>
      <p:sp>
        <p:nvSpPr>
          <p:cNvPr id="39" name="TextBox 38"/>
          <p:cNvSpPr txBox="1"/>
          <p:nvPr/>
        </p:nvSpPr>
        <p:spPr>
          <a:xfrm>
            <a:off x="17897300" y="7444636"/>
            <a:ext cx="4508479" cy="954107"/>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Transmission corridor </a:t>
            </a:r>
            <a:br>
              <a:rPr lang="en-GB" sz="2800" b="1" i="0" dirty="0">
                <a:solidFill>
                  <a:schemeClr val="accent6"/>
                </a:solidFill>
                <a:effectLst/>
                <a:latin typeface="Arial" panose="020B0604020202020204" pitchFamily="34" charset="0"/>
                <a:cs typeface="Arial" panose="020B0604020202020204" pitchFamily="34" charset="0"/>
              </a:rPr>
            </a:br>
            <a:r>
              <a:rPr lang="en-GB" sz="2800" b="1" i="0" dirty="0">
                <a:solidFill>
                  <a:schemeClr val="accent6"/>
                </a:solidFill>
                <a:effectLst/>
                <a:latin typeface="Arial" panose="020B0604020202020204" pitchFamily="34" charset="0"/>
                <a:cs typeface="Arial" panose="020B0604020202020204" pitchFamily="34" charset="0"/>
              </a:rPr>
              <a:t>planning platforms </a:t>
            </a:r>
            <a:endParaRPr lang="en-GB" sz="2800" b="1" i="0" dirty="0">
              <a:solidFill>
                <a:schemeClr val="accent6"/>
              </a:solidFill>
              <a:effectLst/>
              <a:latin typeface="Arial" panose="020B0604020202020204" pitchFamily="34" charset="0"/>
              <a:cs typeface="Arial" panose="020B0604020202020204" pitchFamily="34" charset="0"/>
            </a:endParaRPr>
          </a:p>
        </p:txBody>
      </p:sp>
      <p:sp>
        <p:nvSpPr>
          <p:cNvPr id="5" name="Rectangle 4"/>
          <p:cNvSpPr/>
          <p:nvPr/>
        </p:nvSpPr>
        <p:spPr>
          <a:xfrm>
            <a:off x="1117459" y="2551156"/>
            <a:ext cx="6197741" cy="8923089"/>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 name="Rectangle 5"/>
          <p:cNvSpPr/>
          <p:nvPr/>
        </p:nvSpPr>
        <p:spPr>
          <a:xfrm>
            <a:off x="7607039" y="2551156"/>
            <a:ext cx="9171139" cy="10199644"/>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7000606" y="2551156"/>
            <a:ext cx="6198728" cy="8923089"/>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0" name="Rectangle 9"/>
          <p:cNvSpPr/>
          <p:nvPr/>
        </p:nvSpPr>
        <p:spPr>
          <a:xfrm>
            <a:off x="8102600" y="6371336"/>
            <a:ext cx="8074125" cy="1671764"/>
          </a:xfrm>
          <a:prstGeom prst="rect">
            <a:avLst/>
          </a:prstGeom>
          <a:solidFill>
            <a:schemeClr val="accent1">
              <a:alpha val="14902"/>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8707393" y="6514720"/>
            <a:ext cx="6864538" cy="1384995"/>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Preparing </a:t>
            </a:r>
            <a:r>
              <a:rPr lang="en-GB" sz="2800" b="1" i="0" dirty="0">
                <a:solidFill>
                  <a:schemeClr val="accent1"/>
                </a:solidFill>
                <a:effectLst/>
                <a:latin typeface="Arial" panose="020B0604020202020204" pitchFamily="34" charset="0"/>
                <a:cs typeface="Arial" panose="020B0604020202020204" pitchFamily="34" charset="0"/>
              </a:rPr>
              <a:t>20 pre-feasibility studies</a:t>
            </a:r>
            <a:r>
              <a:rPr lang="en-GB" sz="2800" i="0" dirty="0">
                <a:solidFill>
                  <a:schemeClr val="accent1"/>
                </a:solidFill>
                <a:effectLst/>
                <a:latin typeface="Arial" panose="020B0604020202020204" pitchFamily="34" charset="0"/>
                <a:cs typeface="Arial" panose="020B0604020202020204" pitchFamily="34" charset="0"/>
              </a:rPr>
              <a:t> </a:t>
            </a:r>
            <a:r>
              <a:rPr lang="en-GB" sz="2800" i="0" dirty="0">
                <a:solidFill>
                  <a:schemeClr val="accent6"/>
                </a:solidFill>
                <a:effectLst/>
                <a:latin typeface="Arial" panose="020B0604020202020204" pitchFamily="34" charset="0"/>
                <a:cs typeface="Arial" panose="020B0604020202020204" pitchFamily="34" charset="0"/>
              </a:rPr>
              <a:t>for priority transmission and renewable energy generation projects </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22" name="Rectangle 21"/>
          <p:cNvSpPr/>
          <p:nvPr/>
        </p:nvSpPr>
        <p:spPr>
          <a:xfrm>
            <a:off x="8102600" y="8266964"/>
            <a:ext cx="8074125" cy="1671764"/>
          </a:xfrm>
          <a:prstGeom prst="rect">
            <a:avLst/>
          </a:prstGeom>
          <a:solidFill>
            <a:schemeClr val="accent1">
              <a:alpha val="14902"/>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8363095" y="8392355"/>
            <a:ext cx="7537305" cy="1384995"/>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Supporting </a:t>
            </a:r>
            <a:r>
              <a:rPr lang="en-GB" sz="2800" b="1" i="0" dirty="0">
                <a:solidFill>
                  <a:schemeClr val="accent6"/>
                </a:solidFill>
                <a:effectLst/>
                <a:latin typeface="Arial" panose="020B0604020202020204" pitchFamily="34" charset="0"/>
                <a:cs typeface="Arial" panose="020B0604020202020204" pitchFamily="34" charset="0"/>
              </a:rPr>
              <a:t>investment identification </a:t>
            </a:r>
            <a:r>
              <a:rPr lang="en-GB" sz="2800" i="0" dirty="0">
                <a:solidFill>
                  <a:schemeClr val="accent6"/>
                </a:solidFill>
                <a:effectLst/>
                <a:latin typeface="Arial" panose="020B0604020202020204" pitchFamily="34" charset="0"/>
                <a:cs typeface="Arial" panose="020B0604020202020204" pitchFamily="34" charset="0"/>
              </a:rPr>
              <a:t>and </a:t>
            </a:r>
            <a:r>
              <a:rPr lang="en-GB" sz="2800" b="1" i="0" dirty="0">
                <a:solidFill>
                  <a:schemeClr val="accent6"/>
                </a:solidFill>
                <a:effectLst/>
                <a:latin typeface="Arial" panose="020B0604020202020204" pitchFamily="34" charset="0"/>
                <a:cs typeface="Arial" panose="020B0604020202020204" pitchFamily="34" charset="0"/>
              </a:rPr>
              <a:t>matchmaking</a:t>
            </a:r>
            <a:r>
              <a:rPr lang="en-GB" sz="2800" i="0" dirty="0">
                <a:solidFill>
                  <a:schemeClr val="accent6"/>
                </a:solidFill>
                <a:effectLst/>
                <a:latin typeface="Arial" panose="020B0604020202020204" pitchFamily="34" charset="0"/>
                <a:cs typeface="Arial" panose="020B0604020202020204" pitchFamily="34" charset="0"/>
              </a:rPr>
              <a:t> with development finance institutions and private sector </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24" name="Rectangle 23"/>
          <p:cNvSpPr/>
          <p:nvPr/>
        </p:nvSpPr>
        <p:spPr>
          <a:xfrm>
            <a:off x="8102600" y="10160610"/>
            <a:ext cx="8074125" cy="2126060"/>
          </a:xfrm>
          <a:prstGeom prst="rect">
            <a:avLst/>
          </a:prstGeom>
          <a:solidFill>
            <a:schemeClr val="accent1">
              <a:alpha val="14902"/>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8535243" y="10273667"/>
            <a:ext cx="7193008" cy="1815882"/>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Updating CMP planning methodology</a:t>
            </a:r>
            <a:r>
              <a:rPr lang="en-GB" sz="2800" i="0" dirty="0">
                <a:solidFill>
                  <a:schemeClr val="accent6"/>
                </a:solidFill>
                <a:effectLst/>
                <a:latin typeface="Arial" panose="020B0604020202020204" pitchFamily="34" charset="0"/>
                <a:cs typeface="Arial" panose="020B0604020202020204" pitchFamily="34" charset="0"/>
              </a:rPr>
              <a:t>, incorporating off-grid electrification, productive energy uses, e-mobility and demand-side management </a:t>
            </a:r>
            <a:endParaRPr lang="en-GB" sz="2800" i="0" dirty="0">
              <a:solidFill>
                <a:schemeClr val="accent6"/>
              </a:solidFill>
              <a:effectLst/>
              <a:latin typeface="Arial" panose="020B06040202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3074" y="1550949"/>
            <a:ext cx="10210796" cy="2423733"/>
          </a:xfrm>
        </p:spPr>
        <p:txBody>
          <a:bodyPr anchor="ctr"/>
          <a:lstStyle/>
          <a:p>
            <a:r>
              <a:rPr lang="en-GB" sz="6600" dirty="0" err="1">
                <a:solidFill>
                  <a:srgbClr val="18B8A6"/>
                </a:solidFill>
              </a:rPr>
              <a:t>AfEES</a:t>
            </a:r>
            <a:r>
              <a:rPr lang="en-GB" sz="6600" b="0" dirty="0">
                <a:solidFill>
                  <a:srgbClr val="18B8A6"/>
                </a:solidFill>
              </a:rPr>
              <a:t> </a:t>
            </a:r>
            <a:br>
              <a:rPr lang="en-GB" sz="6600" b="0" dirty="0">
                <a:solidFill>
                  <a:srgbClr val="18B8A6"/>
                </a:solidFill>
              </a:rPr>
            </a:br>
            <a:r>
              <a:rPr lang="en-GB" sz="6600" b="0" dirty="0">
                <a:solidFill>
                  <a:srgbClr val="18B8A6"/>
                </a:solidFill>
              </a:rPr>
              <a:t>Key achievements</a:t>
            </a:r>
            <a:endParaRPr lang="en-GB" sz="6600" b="0" dirty="0">
              <a:solidFill>
                <a:srgbClr val="18B8A6"/>
              </a:solidFill>
            </a:endParaRPr>
          </a:p>
        </p:txBody>
      </p:sp>
      <p:sp>
        <p:nvSpPr>
          <p:cNvPr id="6" name="TextBox 5"/>
          <p:cNvSpPr txBox="1"/>
          <p:nvPr/>
        </p:nvSpPr>
        <p:spPr>
          <a:xfrm>
            <a:off x="13023934" y="2091276"/>
            <a:ext cx="10210796" cy="1354217"/>
          </a:xfrm>
          <a:prstGeom prst="rect">
            <a:avLst/>
          </a:prstGeom>
          <a:noFill/>
        </p:spPr>
        <p:txBody>
          <a:bodyPr wrap="square" rtlCol="0">
            <a:spAutoFit/>
          </a:bodyPr>
          <a:lstStyle/>
          <a:p>
            <a:r>
              <a:rPr lang="en-GB" sz="4100" b="1" i="0" dirty="0" err="1">
                <a:solidFill>
                  <a:schemeClr val="accent6"/>
                </a:solidFill>
                <a:effectLst/>
                <a:latin typeface="Arial" panose="020B0604020202020204" pitchFamily="34" charset="0"/>
                <a:cs typeface="Arial" panose="020B0604020202020204" pitchFamily="34" charset="0"/>
              </a:rPr>
              <a:t>AfEES</a:t>
            </a:r>
            <a:r>
              <a:rPr lang="en-GB" sz="4100" b="1" i="0" dirty="0">
                <a:solidFill>
                  <a:schemeClr val="accent6"/>
                </a:solidFill>
                <a:effectLst/>
                <a:latin typeface="Arial" panose="020B0604020202020204" pitchFamily="34" charset="0"/>
                <a:cs typeface="Arial" panose="020B0604020202020204" pitchFamily="34" charset="0"/>
              </a:rPr>
              <a:t> Strategy Action Plan </a:t>
            </a:r>
            <a:r>
              <a:rPr lang="en-GB" sz="4100" i="0" dirty="0">
                <a:solidFill>
                  <a:schemeClr val="accent6"/>
                </a:solidFill>
                <a:effectLst/>
                <a:latin typeface="Arial" panose="020B0604020202020204" pitchFamily="34" charset="0"/>
                <a:cs typeface="Arial" panose="020B0604020202020204" pitchFamily="34" charset="0"/>
              </a:rPr>
              <a:t>developed under AFREC and validated</a:t>
            </a:r>
            <a:endParaRPr lang="en-GB" sz="4100" i="0" dirty="0">
              <a:solidFill>
                <a:schemeClr val="accent6"/>
              </a:solidFill>
              <a:effectLst/>
              <a:latin typeface="Arial" panose="020B0604020202020204" pitchFamily="34" charset="0"/>
              <a:cs typeface="Arial" panose="020B0604020202020204" pitchFamily="34" charset="0"/>
            </a:endParaRPr>
          </a:p>
        </p:txBody>
      </p:sp>
      <p:cxnSp>
        <p:nvCxnSpPr>
          <p:cNvPr id="14" name="Straight Connector 13"/>
          <p:cNvCxnSpPr/>
          <p:nvPr/>
        </p:nvCxnSpPr>
        <p:spPr>
          <a:xfrm>
            <a:off x="13023936" y="3766381"/>
            <a:ext cx="9535886" cy="0"/>
          </a:xfrm>
          <a:prstGeom prst="line">
            <a:avLst/>
          </a:prstGeom>
        </p:spPr>
        <p:style>
          <a:lnRef idx="1">
            <a:schemeClr val="accent2"/>
          </a:lnRef>
          <a:fillRef idx="0">
            <a:schemeClr val="accent2"/>
          </a:fillRef>
          <a:effectRef idx="0">
            <a:schemeClr val="accent2"/>
          </a:effectRef>
          <a:fontRef idx="minor">
            <a:schemeClr val="tx1"/>
          </a:fontRef>
        </p:style>
      </p:cxnSp>
      <p:sp>
        <p:nvSpPr>
          <p:cNvPr id="8" name="TextBox 7"/>
          <p:cNvSpPr txBox="1"/>
          <p:nvPr/>
        </p:nvSpPr>
        <p:spPr>
          <a:xfrm>
            <a:off x="13023936" y="4156616"/>
            <a:ext cx="9945883" cy="1985159"/>
          </a:xfrm>
          <a:prstGeom prst="rect">
            <a:avLst/>
          </a:prstGeom>
          <a:noFill/>
        </p:spPr>
        <p:txBody>
          <a:bodyPr wrap="square" rtlCol="0">
            <a:spAutoFit/>
          </a:bodyPr>
          <a:lstStyle/>
          <a:p>
            <a:r>
              <a:rPr lang="en-GB" sz="4100" b="1" dirty="0">
                <a:solidFill>
                  <a:schemeClr val="accent6"/>
                </a:solidFill>
                <a:latin typeface="Arial" panose="020B0604020202020204" pitchFamily="34" charset="0"/>
                <a:cs typeface="Arial" panose="020B0604020202020204" pitchFamily="34" charset="0"/>
              </a:rPr>
              <a:t>6 sectoral roadmaps </a:t>
            </a:r>
            <a:r>
              <a:rPr lang="en-GB" sz="4100" dirty="0">
                <a:solidFill>
                  <a:schemeClr val="accent6"/>
                </a:solidFill>
                <a:latin typeface="Arial" panose="020B0604020202020204" pitchFamily="34" charset="0"/>
                <a:cs typeface="Arial" panose="020B0604020202020204" pitchFamily="34" charset="0"/>
              </a:rPr>
              <a:t>drafted (Industry, Power, Buildings, Transport, Agriculture, Appliances) </a:t>
            </a:r>
            <a:endParaRPr lang="en-GB" sz="4100" i="0" dirty="0">
              <a:solidFill>
                <a:schemeClr val="accent6"/>
              </a:solidFill>
              <a:effectLst/>
              <a:latin typeface="Arial" panose="020B0604020202020204" pitchFamily="34" charset="0"/>
              <a:cs typeface="Arial" panose="020B0604020202020204" pitchFamily="34" charset="0"/>
            </a:endParaRPr>
          </a:p>
        </p:txBody>
      </p:sp>
      <p:sp>
        <p:nvSpPr>
          <p:cNvPr id="26" name="TextBox 25"/>
          <p:cNvSpPr txBox="1"/>
          <p:nvPr/>
        </p:nvSpPr>
        <p:spPr>
          <a:xfrm>
            <a:off x="13023934" y="6915550"/>
            <a:ext cx="10210796" cy="1985159"/>
          </a:xfrm>
          <a:prstGeom prst="rect">
            <a:avLst/>
          </a:prstGeom>
          <a:noFill/>
        </p:spPr>
        <p:txBody>
          <a:bodyPr wrap="square" rtlCol="0">
            <a:spAutoFit/>
          </a:bodyPr>
          <a:lstStyle/>
          <a:p>
            <a:r>
              <a:rPr lang="en-GB" sz="4100" dirty="0">
                <a:solidFill>
                  <a:schemeClr val="accent6"/>
                </a:solidFill>
                <a:latin typeface="Arial" panose="020B0604020202020204" pitchFamily="34" charset="0"/>
                <a:cs typeface="Arial" panose="020B0604020202020204" pitchFamily="34" charset="0"/>
              </a:rPr>
              <a:t>Development of </a:t>
            </a:r>
            <a:r>
              <a:rPr lang="en-GB" sz="4100" b="1" dirty="0">
                <a:solidFill>
                  <a:schemeClr val="accent6"/>
                </a:solidFill>
                <a:latin typeface="Arial" panose="020B0604020202020204" pitchFamily="34" charset="0"/>
                <a:cs typeface="Arial" panose="020B0604020202020204" pitchFamily="34" charset="0"/>
              </a:rPr>
              <a:t>Minimum Energy Performance Standards (MEPS) </a:t>
            </a:r>
            <a:r>
              <a:rPr lang="en-GB" sz="4100" dirty="0">
                <a:solidFill>
                  <a:schemeClr val="accent6"/>
                </a:solidFill>
                <a:latin typeface="Arial" panose="020B0604020202020204" pitchFamily="34" charset="0"/>
                <a:cs typeface="Arial" panose="020B0604020202020204" pitchFamily="34" charset="0"/>
              </a:rPr>
              <a:t>and</a:t>
            </a:r>
            <a:r>
              <a:rPr lang="en-GB" sz="4100" b="1" dirty="0">
                <a:solidFill>
                  <a:schemeClr val="accent6"/>
                </a:solidFill>
                <a:latin typeface="Arial" panose="020B0604020202020204" pitchFamily="34" charset="0"/>
                <a:cs typeface="Arial" panose="020B0604020202020204" pitchFamily="34" charset="0"/>
              </a:rPr>
              <a:t> </a:t>
            </a:r>
            <a:r>
              <a:rPr lang="en-GB" sz="4100" dirty="0">
                <a:solidFill>
                  <a:schemeClr val="accent6"/>
                </a:solidFill>
                <a:latin typeface="Arial" panose="020B0604020202020204" pitchFamily="34" charset="0"/>
                <a:cs typeface="Arial" panose="020B0604020202020204" pitchFamily="34" charset="0"/>
              </a:rPr>
              <a:t>labels</a:t>
            </a:r>
            <a:r>
              <a:rPr lang="en-GB" sz="4100" b="1" dirty="0">
                <a:solidFill>
                  <a:schemeClr val="accent6"/>
                </a:solidFill>
                <a:latin typeface="Arial" panose="020B0604020202020204" pitchFamily="34" charset="0"/>
                <a:cs typeface="Arial" panose="020B0604020202020204" pitchFamily="34" charset="0"/>
              </a:rPr>
              <a:t> </a:t>
            </a:r>
            <a:r>
              <a:rPr lang="en-GB" sz="4100" dirty="0">
                <a:solidFill>
                  <a:schemeClr val="accent6"/>
                </a:solidFill>
                <a:latin typeface="Arial" panose="020B0604020202020204" pitchFamily="34" charset="0"/>
                <a:cs typeface="Arial" panose="020B0604020202020204" pitchFamily="34" charset="0"/>
              </a:rPr>
              <a:t>in 36 countries</a:t>
            </a:r>
            <a:endParaRPr lang="en-GB" sz="4100" i="0" dirty="0">
              <a:solidFill>
                <a:schemeClr val="accent6"/>
              </a:solidFill>
              <a:effectLst/>
              <a:latin typeface="Arial" panose="020B0604020202020204" pitchFamily="34" charset="0"/>
              <a:cs typeface="Arial" panose="020B0604020202020204" pitchFamily="34" charset="0"/>
            </a:endParaRPr>
          </a:p>
        </p:txBody>
      </p:sp>
      <p:cxnSp>
        <p:nvCxnSpPr>
          <p:cNvPr id="30" name="Straight Connector 29"/>
          <p:cNvCxnSpPr/>
          <p:nvPr/>
        </p:nvCxnSpPr>
        <p:spPr>
          <a:xfrm>
            <a:off x="13023936" y="6469107"/>
            <a:ext cx="9535886"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2" name="Straight Connector 31"/>
          <p:cNvCxnSpPr/>
          <p:nvPr/>
        </p:nvCxnSpPr>
        <p:spPr>
          <a:xfrm>
            <a:off x="13023936" y="9370876"/>
            <a:ext cx="9535886" cy="0"/>
          </a:xfrm>
          <a:prstGeom prst="line">
            <a:avLst/>
          </a:prstGeom>
        </p:spPr>
        <p:style>
          <a:lnRef idx="1">
            <a:schemeClr val="accent2"/>
          </a:lnRef>
          <a:fillRef idx="0">
            <a:schemeClr val="accent2"/>
          </a:fillRef>
          <a:effectRef idx="0">
            <a:schemeClr val="accent2"/>
          </a:effectRef>
          <a:fontRef idx="minor">
            <a:schemeClr val="tx1"/>
          </a:fontRef>
        </p:style>
      </p:cxnSp>
      <p:sp>
        <p:nvSpPr>
          <p:cNvPr id="4" name="TextBox 3"/>
          <p:cNvSpPr txBox="1"/>
          <p:nvPr/>
        </p:nvSpPr>
        <p:spPr>
          <a:xfrm>
            <a:off x="13023935" y="9803369"/>
            <a:ext cx="10210795" cy="1354217"/>
          </a:xfrm>
          <a:prstGeom prst="rect">
            <a:avLst/>
          </a:prstGeom>
          <a:noFill/>
        </p:spPr>
        <p:txBody>
          <a:bodyPr wrap="square" rtlCol="0">
            <a:spAutoFit/>
          </a:bodyPr>
          <a:lstStyle/>
          <a:p>
            <a:r>
              <a:rPr lang="en-GB" sz="4100" dirty="0">
                <a:solidFill>
                  <a:schemeClr val="accent6"/>
                </a:solidFill>
                <a:latin typeface="Arial" panose="020B0604020202020204" pitchFamily="34" charset="0"/>
                <a:cs typeface="Arial" panose="020B0604020202020204" pitchFamily="34" charset="0"/>
              </a:rPr>
              <a:t>Establishment of Regional Centres for Renewable Energy and Energy Efficiency</a:t>
            </a:r>
            <a:endParaRPr lang="en-GB" sz="4100" i="0" dirty="0">
              <a:solidFill>
                <a:schemeClr val="accent6"/>
              </a:solidFill>
              <a:effectLst/>
              <a:latin typeface="Arial" panose="020B0604020202020204" pitchFamily="34" charset="0"/>
              <a:cs typeface="Arial" panose="020B0604020202020204" pitchFamily="34" charset="0"/>
            </a:endParaRPr>
          </a:p>
        </p:txBody>
      </p:sp>
      <p:pic>
        <p:nvPicPr>
          <p:cNvPr id="19" name="Graphic 18" descr="Checkbox Ticked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338486" y="2026683"/>
            <a:ext cx="1467079" cy="1467079"/>
          </a:xfrm>
          <a:prstGeom prst="rect">
            <a:avLst/>
          </a:prstGeom>
        </p:spPr>
      </p:pic>
      <p:pic>
        <p:nvPicPr>
          <p:cNvPr id="20" name="Graphic 19" descr="Checkbox Ticked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338486" y="4450416"/>
            <a:ext cx="1467079" cy="1467079"/>
          </a:xfrm>
          <a:prstGeom prst="rect">
            <a:avLst/>
          </a:prstGeom>
        </p:spPr>
      </p:pic>
      <p:pic>
        <p:nvPicPr>
          <p:cNvPr id="22" name="Graphic 21" descr="Checkbox Ticked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338486" y="7174589"/>
            <a:ext cx="1467079" cy="1467079"/>
          </a:xfrm>
          <a:prstGeom prst="rect">
            <a:avLst/>
          </a:prstGeom>
        </p:spPr>
      </p:pic>
      <p:pic>
        <p:nvPicPr>
          <p:cNvPr id="23" name="Graphic 22" descr="Checkbox Ticked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338486" y="9690507"/>
            <a:ext cx="1467079" cy="1467079"/>
          </a:xfrm>
          <a:prstGeom prst="rect">
            <a:avLst/>
          </a:prstGeom>
        </p:spPr>
      </p:pic>
      <p:pic>
        <p:nvPicPr>
          <p:cNvPr id="5" name="Picture 4"/>
          <p:cNvPicPr>
            <a:picLocks noGrp="1" noRot="1" noMove="1" noResize="1" noEditPoints="1" noAdjustHandles="1" noChangeArrowheads="1" noChangeShapeType="1" noCrop="1"/>
          </p:cNvPicPr>
          <p:nvPr/>
        </p:nvPicPr>
        <p:blipFill>
          <a:blip r:embed="rId3"/>
          <a:stretch>
            <a:fillRect/>
          </a:stretch>
        </p:blipFill>
        <p:spPr>
          <a:xfrm rot="2520898">
            <a:off x="-11899401" y="-720708"/>
            <a:ext cx="24813132" cy="1754178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p:cNvSpPr/>
          <p:nvPr/>
        </p:nvSpPr>
        <p:spPr>
          <a:xfrm>
            <a:off x="16576522" y="8222285"/>
            <a:ext cx="5954810" cy="1266560"/>
          </a:xfrm>
          <a:prstGeom prst="rect">
            <a:avLst/>
          </a:prstGeom>
          <a:solidFill>
            <a:srgbClr val="18B8A6">
              <a:alpha val="9804"/>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6578362" y="6778823"/>
            <a:ext cx="5954809" cy="1266560"/>
          </a:xfrm>
          <a:prstGeom prst="rect">
            <a:avLst/>
          </a:prstGeom>
          <a:solidFill>
            <a:srgbClr val="18B8A6">
              <a:alpha val="9804"/>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707251" y="4019868"/>
            <a:ext cx="6138106" cy="1569661"/>
          </a:xfrm>
          <a:prstGeom prst="rect">
            <a:avLst/>
          </a:prstGeom>
          <a:solidFill>
            <a:srgbClr val="18B8A6">
              <a:alpha val="9804"/>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6576521" y="5362762"/>
            <a:ext cx="5954810" cy="1266560"/>
          </a:xfrm>
          <a:prstGeom prst="rect">
            <a:avLst/>
          </a:prstGeom>
          <a:solidFill>
            <a:srgbClr val="18B8A6">
              <a:alpha val="9804"/>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6578467" y="3995066"/>
            <a:ext cx="5954809" cy="1199433"/>
          </a:xfrm>
          <a:prstGeom prst="rect">
            <a:avLst/>
          </a:prstGeom>
          <a:solidFill>
            <a:srgbClr val="18B8A6">
              <a:alpha val="9804"/>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133121" y="4001600"/>
            <a:ext cx="6024528" cy="1526187"/>
          </a:xfrm>
          <a:prstGeom prst="rect">
            <a:avLst/>
          </a:prstGeom>
          <a:solidFill>
            <a:srgbClr val="18B8A6">
              <a:alpha val="9804"/>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717841" y="8904111"/>
            <a:ext cx="6138106" cy="1777865"/>
          </a:xfrm>
          <a:prstGeom prst="rect">
            <a:avLst/>
          </a:prstGeom>
          <a:solidFill>
            <a:srgbClr val="18B8A6">
              <a:alpha val="9804"/>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716579" y="5749063"/>
            <a:ext cx="6138106" cy="1266560"/>
          </a:xfrm>
          <a:prstGeom prst="rect">
            <a:avLst/>
          </a:prstGeom>
          <a:solidFill>
            <a:srgbClr val="18B8A6">
              <a:alpha val="9804"/>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17459" y="382473"/>
            <a:ext cx="22163088" cy="2423733"/>
          </a:xfrm>
        </p:spPr>
        <p:txBody>
          <a:bodyPr anchor="ctr"/>
          <a:lstStyle/>
          <a:p>
            <a:r>
              <a:rPr lang="en-GB" sz="6600" dirty="0">
                <a:solidFill>
                  <a:srgbClr val="18B8A6"/>
                </a:solidFill>
              </a:rPr>
              <a:t>What CEPA will deliver for </a:t>
            </a:r>
            <a:r>
              <a:rPr lang="en-GB" sz="6600" dirty="0" err="1">
                <a:solidFill>
                  <a:srgbClr val="18B8A6"/>
                </a:solidFill>
              </a:rPr>
              <a:t>AfEES</a:t>
            </a:r>
            <a:r>
              <a:rPr lang="en-GB" sz="6600" dirty="0">
                <a:solidFill>
                  <a:srgbClr val="18B8A6"/>
                </a:solidFill>
              </a:rPr>
              <a:t> 2025-2028</a:t>
            </a:r>
            <a:endParaRPr lang="en-GB" sz="6600" b="0" dirty="0">
              <a:solidFill>
                <a:srgbClr val="18B8A6"/>
              </a:solidFill>
            </a:endParaRPr>
          </a:p>
        </p:txBody>
      </p:sp>
      <p:sp>
        <p:nvSpPr>
          <p:cNvPr id="3" name="TextBox 2"/>
          <p:cNvSpPr txBox="1"/>
          <p:nvPr/>
        </p:nvSpPr>
        <p:spPr>
          <a:xfrm>
            <a:off x="1171861" y="2922762"/>
            <a:ext cx="7229940" cy="707886"/>
          </a:xfrm>
          <a:prstGeom prst="rect">
            <a:avLst/>
          </a:prstGeom>
          <a:noFill/>
        </p:spPr>
        <p:txBody>
          <a:bodyPr wrap="square" rtlCol="0">
            <a:spAutoFit/>
          </a:bodyPr>
          <a:lstStyle/>
          <a:p>
            <a:pPr algn="ctr"/>
            <a:r>
              <a:rPr lang="en-GB" sz="4000" b="1" i="0" dirty="0">
                <a:solidFill>
                  <a:srgbClr val="18B8A6"/>
                </a:solidFill>
                <a:effectLst/>
                <a:latin typeface="Arial" panose="020B0604020202020204" pitchFamily="34" charset="0"/>
                <a:cs typeface="Arial" panose="020B0604020202020204" pitchFamily="34" charset="0"/>
              </a:rPr>
              <a:t>CEPA will support</a:t>
            </a:r>
            <a:endParaRPr lang="en-GB" sz="4000" b="1" i="0" dirty="0">
              <a:solidFill>
                <a:srgbClr val="18B8A6"/>
              </a:solidFill>
              <a:effectLst/>
              <a:latin typeface="Arial" panose="020B0604020202020204" pitchFamily="34" charset="0"/>
              <a:cs typeface="Arial" panose="020B0604020202020204" pitchFamily="34" charset="0"/>
            </a:endParaRPr>
          </a:p>
        </p:txBody>
      </p:sp>
      <p:sp>
        <p:nvSpPr>
          <p:cNvPr id="16" name="TextBox 15"/>
          <p:cNvSpPr txBox="1"/>
          <p:nvPr/>
        </p:nvSpPr>
        <p:spPr>
          <a:xfrm>
            <a:off x="1971893" y="4100149"/>
            <a:ext cx="5627477" cy="1384995"/>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Development and roll-out of up to </a:t>
            </a:r>
            <a:r>
              <a:rPr lang="en-GB" sz="2800" b="1" i="0" dirty="0">
                <a:solidFill>
                  <a:schemeClr val="accent6"/>
                </a:solidFill>
                <a:effectLst/>
                <a:latin typeface="Arial" panose="020B0604020202020204" pitchFamily="34" charset="0"/>
                <a:cs typeface="Arial" panose="020B0604020202020204" pitchFamily="34" charset="0"/>
              </a:rPr>
              <a:t>10 National Energy Efficiency Action Plans </a:t>
            </a:r>
            <a:r>
              <a:rPr lang="en-GB" sz="2800" i="0" dirty="0">
                <a:solidFill>
                  <a:schemeClr val="accent6"/>
                </a:solidFill>
                <a:effectLst/>
                <a:latin typeface="Arial" panose="020B0604020202020204" pitchFamily="34" charset="0"/>
                <a:cs typeface="Arial" panose="020B0604020202020204" pitchFamily="34" charset="0"/>
              </a:rPr>
              <a:t>(NEEAPs) </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17" name="TextBox 16"/>
          <p:cNvSpPr txBox="1"/>
          <p:nvPr/>
        </p:nvSpPr>
        <p:spPr>
          <a:xfrm>
            <a:off x="8559805" y="2922762"/>
            <a:ext cx="7236823" cy="707886"/>
          </a:xfrm>
          <a:prstGeom prst="rect">
            <a:avLst/>
          </a:prstGeom>
          <a:noFill/>
        </p:spPr>
        <p:txBody>
          <a:bodyPr wrap="square" rtlCol="0">
            <a:spAutoFit/>
          </a:bodyPr>
          <a:lstStyle/>
          <a:p>
            <a:pPr algn="ctr"/>
            <a:r>
              <a:rPr lang="en-GB" sz="4000" b="1" i="0" dirty="0">
                <a:solidFill>
                  <a:srgbClr val="18B8A6"/>
                </a:solidFill>
                <a:effectLst/>
                <a:latin typeface="Arial" panose="020B0604020202020204" pitchFamily="34" charset="0"/>
                <a:cs typeface="Arial" panose="020B0604020202020204" pitchFamily="34" charset="0"/>
              </a:rPr>
              <a:t>CEPA will also help</a:t>
            </a:r>
            <a:endParaRPr lang="en-GB" sz="4000" b="1" i="0" dirty="0">
              <a:solidFill>
                <a:srgbClr val="18B8A6"/>
              </a:solidFill>
              <a:effectLst/>
              <a:latin typeface="Arial" panose="020B0604020202020204" pitchFamily="34" charset="0"/>
              <a:cs typeface="Arial" panose="020B0604020202020204" pitchFamily="34" charset="0"/>
            </a:endParaRPr>
          </a:p>
        </p:txBody>
      </p:sp>
      <p:sp>
        <p:nvSpPr>
          <p:cNvPr id="18" name="TextBox 17"/>
          <p:cNvSpPr txBox="1"/>
          <p:nvPr/>
        </p:nvSpPr>
        <p:spPr>
          <a:xfrm>
            <a:off x="16023903" y="2931066"/>
            <a:ext cx="7236824" cy="707886"/>
          </a:xfrm>
          <a:prstGeom prst="rect">
            <a:avLst/>
          </a:prstGeom>
          <a:noFill/>
        </p:spPr>
        <p:txBody>
          <a:bodyPr wrap="square" rtlCol="0">
            <a:spAutoFit/>
          </a:bodyPr>
          <a:lstStyle/>
          <a:p>
            <a:pPr algn="ctr"/>
            <a:r>
              <a:rPr lang="en-GB" sz="4000" b="1" i="0" dirty="0">
                <a:solidFill>
                  <a:srgbClr val="18B8A6"/>
                </a:solidFill>
                <a:effectLst/>
                <a:latin typeface="Arial" panose="020B0604020202020204" pitchFamily="34" charset="0"/>
                <a:cs typeface="Arial" panose="020B0604020202020204" pitchFamily="34" charset="0"/>
              </a:rPr>
              <a:t>Strategic focus areas</a:t>
            </a:r>
            <a:endParaRPr lang="en-GB" sz="4000" b="1" i="0" dirty="0">
              <a:solidFill>
                <a:srgbClr val="18B8A6"/>
              </a:solidFill>
              <a:effectLst/>
              <a:latin typeface="Arial" panose="020B0604020202020204" pitchFamily="34" charset="0"/>
              <a:cs typeface="Arial" panose="020B0604020202020204" pitchFamily="34" charset="0"/>
            </a:endParaRPr>
          </a:p>
        </p:txBody>
      </p:sp>
      <p:sp>
        <p:nvSpPr>
          <p:cNvPr id="27" name="TextBox 26"/>
          <p:cNvSpPr txBox="1"/>
          <p:nvPr/>
        </p:nvSpPr>
        <p:spPr>
          <a:xfrm>
            <a:off x="9381355" y="4072195"/>
            <a:ext cx="5528057" cy="1384995"/>
          </a:xfrm>
          <a:prstGeom prst="rect">
            <a:avLst/>
          </a:prstGeom>
          <a:noFill/>
        </p:spPr>
        <p:txBody>
          <a:bodyPr wrap="square" rtlCol="0">
            <a:spAutoFit/>
          </a:bodyPr>
          <a:lstStyle/>
          <a:p>
            <a:pPr algn="ctr"/>
            <a:r>
              <a:rPr lang="en-GB" sz="2800" b="1" dirty="0">
                <a:solidFill>
                  <a:schemeClr val="accent6"/>
                </a:solidFill>
                <a:latin typeface="Arial" panose="020B0604020202020204" pitchFamily="34" charset="0"/>
                <a:cs typeface="Arial" panose="020B0604020202020204" pitchFamily="34" charset="0"/>
              </a:rPr>
              <a:t>Enhancement of AFREC’s </a:t>
            </a:r>
            <a:r>
              <a:rPr lang="en-GB" sz="2800" b="1" i="0" dirty="0">
                <a:solidFill>
                  <a:schemeClr val="accent6"/>
                </a:solidFill>
                <a:effectLst/>
                <a:latin typeface="Arial" panose="020B0604020202020204" pitchFamily="34" charset="0"/>
                <a:cs typeface="Arial" panose="020B0604020202020204" pitchFamily="34" charset="0"/>
              </a:rPr>
              <a:t>data collection </a:t>
            </a:r>
            <a:r>
              <a:rPr lang="en-GB" sz="2800" i="0" dirty="0">
                <a:solidFill>
                  <a:schemeClr val="accent6"/>
                </a:solidFill>
                <a:effectLst/>
                <a:latin typeface="Arial" panose="020B0604020202020204" pitchFamily="34" charset="0"/>
                <a:cs typeface="Arial" panose="020B0604020202020204" pitchFamily="34" charset="0"/>
              </a:rPr>
              <a:t>on EE and development of indicators</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28" name="TextBox 27"/>
          <p:cNvSpPr txBox="1"/>
          <p:nvPr/>
        </p:nvSpPr>
        <p:spPr>
          <a:xfrm>
            <a:off x="16747829" y="4079866"/>
            <a:ext cx="5563022" cy="954107"/>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Strengthening policy </a:t>
            </a:r>
            <a:r>
              <a:rPr lang="en-GB" sz="2800" i="0" dirty="0">
                <a:solidFill>
                  <a:schemeClr val="accent6"/>
                </a:solidFill>
                <a:effectLst/>
                <a:latin typeface="Arial" panose="020B0604020202020204" pitchFamily="34" charset="0"/>
                <a:cs typeface="Arial" panose="020B0604020202020204" pitchFamily="34" charset="0"/>
              </a:rPr>
              <a:t>and</a:t>
            </a:r>
            <a:r>
              <a:rPr lang="en-GB" sz="2800" b="1" i="0" dirty="0">
                <a:solidFill>
                  <a:schemeClr val="accent6"/>
                </a:solidFill>
                <a:effectLst/>
                <a:latin typeface="Arial" panose="020B0604020202020204" pitchFamily="34" charset="0"/>
                <a:cs typeface="Arial" panose="020B0604020202020204" pitchFamily="34" charset="0"/>
              </a:rPr>
              <a:t> institutional frameworks </a:t>
            </a:r>
            <a:endParaRPr lang="en-GB" sz="2800" b="1" i="0" dirty="0">
              <a:solidFill>
                <a:schemeClr val="accent6"/>
              </a:solidFill>
              <a:effectLst/>
              <a:latin typeface="Arial" panose="020B0604020202020204" pitchFamily="34" charset="0"/>
              <a:cs typeface="Arial" panose="020B0604020202020204" pitchFamily="34" charset="0"/>
            </a:endParaRPr>
          </a:p>
        </p:txBody>
      </p:sp>
      <p:sp>
        <p:nvSpPr>
          <p:cNvPr id="34" name="TextBox 33"/>
          <p:cNvSpPr txBox="1"/>
          <p:nvPr/>
        </p:nvSpPr>
        <p:spPr>
          <a:xfrm>
            <a:off x="2007914" y="5890020"/>
            <a:ext cx="5524232" cy="954107"/>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Implementation of sectoral actions</a:t>
            </a:r>
            <a:r>
              <a:rPr lang="en-GB" sz="2800" i="0" dirty="0">
                <a:solidFill>
                  <a:schemeClr val="accent6"/>
                </a:solidFill>
                <a:effectLst/>
                <a:latin typeface="Arial" panose="020B0604020202020204" pitchFamily="34" charset="0"/>
                <a:cs typeface="Arial" panose="020B0604020202020204" pitchFamily="34" charset="0"/>
              </a:rPr>
              <a:t> in all 6 roadmap areas </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35" name="TextBox 34"/>
          <p:cNvSpPr txBox="1"/>
          <p:nvPr/>
        </p:nvSpPr>
        <p:spPr>
          <a:xfrm>
            <a:off x="1842552" y="9063365"/>
            <a:ext cx="6044271" cy="1384995"/>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Capacity building for national and regional stakeholders </a:t>
            </a:r>
            <a:r>
              <a:rPr lang="en-GB" sz="2800" i="0" dirty="0">
                <a:solidFill>
                  <a:schemeClr val="accent6"/>
                </a:solidFill>
                <a:effectLst/>
                <a:latin typeface="Arial" panose="020B0604020202020204" pitchFamily="34" charset="0"/>
                <a:cs typeface="Arial" panose="020B0604020202020204" pitchFamily="34" charset="0"/>
              </a:rPr>
              <a:t>(incl. youth, local government, energy managers) </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38" name="TextBox 37"/>
          <p:cNvSpPr txBox="1"/>
          <p:nvPr/>
        </p:nvSpPr>
        <p:spPr>
          <a:xfrm>
            <a:off x="16576521" y="5487622"/>
            <a:ext cx="5954810" cy="954107"/>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Promoting </a:t>
            </a:r>
            <a:r>
              <a:rPr lang="en-GB" sz="2800" b="1" i="0" dirty="0">
                <a:solidFill>
                  <a:schemeClr val="accent6"/>
                </a:solidFill>
                <a:effectLst/>
                <a:latin typeface="Arial" panose="020B0604020202020204" pitchFamily="34" charset="0"/>
                <a:cs typeface="Arial" panose="020B0604020202020204" pitchFamily="34" charset="0"/>
              </a:rPr>
              <a:t>technology adoption </a:t>
            </a:r>
            <a:br>
              <a:rPr lang="en-GB" sz="2800" i="0" dirty="0">
                <a:solidFill>
                  <a:schemeClr val="accent6"/>
                </a:solidFill>
                <a:effectLst/>
                <a:latin typeface="Arial" panose="020B0604020202020204" pitchFamily="34" charset="0"/>
                <a:cs typeface="Arial" panose="020B0604020202020204" pitchFamily="34" charset="0"/>
              </a:rPr>
            </a:br>
            <a:r>
              <a:rPr lang="en-GB" sz="2800" i="0" dirty="0">
                <a:solidFill>
                  <a:schemeClr val="accent6"/>
                </a:solidFill>
                <a:effectLst/>
                <a:latin typeface="Arial" panose="020B0604020202020204" pitchFamily="34" charset="0"/>
                <a:cs typeface="Arial" panose="020B0604020202020204" pitchFamily="34" charset="0"/>
              </a:rPr>
              <a:t>and </a:t>
            </a:r>
            <a:r>
              <a:rPr lang="en-GB" sz="2800" b="1" i="0" dirty="0">
                <a:solidFill>
                  <a:schemeClr val="accent6"/>
                </a:solidFill>
                <a:effectLst/>
                <a:latin typeface="Arial" panose="020B0604020202020204" pitchFamily="34" charset="0"/>
                <a:cs typeface="Arial" panose="020B0604020202020204" pitchFamily="34" charset="0"/>
              </a:rPr>
              <a:t>local innovation </a:t>
            </a:r>
            <a:endParaRPr lang="en-GB" sz="2800" b="1" i="0" dirty="0">
              <a:solidFill>
                <a:schemeClr val="accent6"/>
              </a:solidFill>
              <a:effectLst/>
              <a:latin typeface="Arial" panose="020B0604020202020204" pitchFamily="34" charset="0"/>
              <a:cs typeface="Arial" panose="020B0604020202020204" pitchFamily="34" charset="0"/>
            </a:endParaRPr>
          </a:p>
        </p:txBody>
      </p:sp>
      <p:sp>
        <p:nvSpPr>
          <p:cNvPr id="39" name="TextBox 38"/>
          <p:cNvSpPr txBox="1"/>
          <p:nvPr/>
        </p:nvSpPr>
        <p:spPr>
          <a:xfrm>
            <a:off x="16969366" y="6917901"/>
            <a:ext cx="5263510" cy="954107"/>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Engaging youth and women </a:t>
            </a:r>
            <a:br>
              <a:rPr lang="en-GB" sz="2800" i="0" dirty="0">
                <a:solidFill>
                  <a:schemeClr val="accent6"/>
                </a:solidFill>
                <a:effectLst/>
                <a:latin typeface="Arial" panose="020B0604020202020204" pitchFamily="34" charset="0"/>
                <a:cs typeface="Arial" panose="020B0604020202020204" pitchFamily="34" charset="0"/>
              </a:rPr>
            </a:br>
            <a:r>
              <a:rPr lang="en-GB" sz="2800" i="0" dirty="0">
                <a:solidFill>
                  <a:schemeClr val="accent6"/>
                </a:solidFill>
                <a:effectLst/>
                <a:latin typeface="Arial" panose="020B0604020202020204" pitchFamily="34" charset="0"/>
                <a:cs typeface="Arial" panose="020B0604020202020204" pitchFamily="34" charset="0"/>
              </a:rPr>
              <a:t>in the EE value chain </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40" name="TextBox 39"/>
          <p:cNvSpPr txBox="1"/>
          <p:nvPr/>
        </p:nvSpPr>
        <p:spPr>
          <a:xfrm>
            <a:off x="16576521" y="8342028"/>
            <a:ext cx="5954809" cy="954107"/>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Support regional harmonisation </a:t>
            </a:r>
            <a:r>
              <a:rPr lang="en-GB" sz="2800" i="0" dirty="0">
                <a:solidFill>
                  <a:schemeClr val="accent6"/>
                </a:solidFill>
                <a:effectLst/>
                <a:latin typeface="Arial" panose="020B0604020202020204" pitchFamily="34" charset="0"/>
                <a:cs typeface="Arial" panose="020B0604020202020204" pitchFamily="34" charset="0"/>
              </a:rPr>
              <a:t>of EE standards and targets </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5" name="Rectangle 4"/>
          <p:cNvSpPr/>
          <p:nvPr/>
        </p:nvSpPr>
        <p:spPr>
          <a:xfrm>
            <a:off x="1214440" y="2653620"/>
            <a:ext cx="7067828" cy="10311418"/>
          </a:xfrm>
          <a:prstGeom prst="rect">
            <a:avLst/>
          </a:prstGeom>
          <a:noFill/>
          <a:ln w="9525">
            <a:solidFill>
              <a:srgbClr val="18B8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539984" y="2653620"/>
            <a:ext cx="7236823" cy="10311418"/>
          </a:xfrm>
          <a:prstGeom prst="rect">
            <a:avLst/>
          </a:prstGeom>
          <a:noFill/>
          <a:ln w="9525">
            <a:solidFill>
              <a:srgbClr val="18B8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6043724" y="2653620"/>
            <a:ext cx="7236823" cy="9056599"/>
          </a:xfrm>
          <a:prstGeom prst="rect">
            <a:avLst/>
          </a:prstGeom>
          <a:noFill/>
          <a:ln w="9525">
            <a:solidFill>
              <a:srgbClr val="18B8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725586" y="10841510"/>
            <a:ext cx="6138106" cy="1734307"/>
          </a:xfrm>
          <a:prstGeom prst="rect">
            <a:avLst/>
          </a:prstGeom>
          <a:solidFill>
            <a:srgbClr val="18B8A6">
              <a:alpha val="9804"/>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785855" y="11016165"/>
            <a:ext cx="5951260" cy="1384995"/>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Promotion of RE-IPPs </a:t>
            </a:r>
            <a:r>
              <a:rPr lang="en-GB" sz="2800" i="0" dirty="0">
                <a:solidFill>
                  <a:schemeClr val="accent6"/>
                </a:solidFill>
                <a:effectLst/>
                <a:latin typeface="Arial" panose="020B0604020202020204" pitchFamily="34" charset="0"/>
                <a:cs typeface="Arial" panose="020B0604020202020204" pitchFamily="34" charset="0"/>
              </a:rPr>
              <a:t>with EE-linked innovations (e.g. efficient cooling, productive uses) </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21" name="Rectangle 20"/>
          <p:cNvSpPr/>
          <p:nvPr/>
        </p:nvSpPr>
        <p:spPr>
          <a:xfrm>
            <a:off x="9133120" y="5733794"/>
            <a:ext cx="6024529" cy="1266560"/>
          </a:xfrm>
          <a:prstGeom prst="rect">
            <a:avLst/>
          </a:prstGeom>
          <a:solidFill>
            <a:srgbClr val="18B8A6">
              <a:alpha val="9804"/>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477981" y="5870104"/>
            <a:ext cx="5167912" cy="954107"/>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Create </a:t>
            </a:r>
            <a:r>
              <a:rPr lang="en-GB" sz="2800" b="1" i="0" dirty="0">
                <a:solidFill>
                  <a:schemeClr val="accent6"/>
                </a:solidFill>
                <a:effectLst/>
                <a:latin typeface="Arial" panose="020B0604020202020204" pitchFamily="34" charset="0"/>
                <a:cs typeface="Arial" panose="020B0604020202020204" pitchFamily="34" charset="0"/>
              </a:rPr>
              <a:t>policy guidance tools </a:t>
            </a:r>
            <a:br>
              <a:rPr lang="en-GB" sz="2800" i="0" dirty="0">
                <a:solidFill>
                  <a:schemeClr val="accent6"/>
                </a:solidFill>
                <a:effectLst/>
                <a:latin typeface="Arial" panose="020B0604020202020204" pitchFamily="34" charset="0"/>
                <a:cs typeface="Arial" panose="020B0604020202020204" pitchFamily="34" charset="0"/>
              </a:rPr>
            </a:br>
            <a:r>
              <a:rPr lang="en-GB" sz="2800" i="0" dirty="0">
                <a:solidFill>
                  <a:schemeClr val="accent6"/>
                </a:solidFill>
                <a:effectLst/>
                <a:latin typeface="Arial" panose="020B0604020202020204" pitchFamily="34" charset="0"/>
                <a:cs typeface="Arial" panose="020B0604020202020204" pitchFamily="34" charset="0"/>
              </a:rPr>
              <a:t>and </a:t>
            </a:r>
            <a:r>
              <a:rPr lang="en-GB" sz="2800" b="1" i="0" dirty="0">
                <a:solidFill>
                  <a:schemeClr val="accent6"/>
                </a:solidFill>
                <a:effectLst/>
                <a:latin typeface="Arial" panose="020B0604020202020204" pitchFamily="34" charset="0"/>
                <a:cs typeface="Arial" panose="020B0604020202020204" pitchFamily="34" charset="0"/>
              </a:rPr>
              <a:t>model regulations </a:t>
            </a:r>
            <a:endParaRPr lang="en-GB" sz="2800" b="1" i="0" dirty="0">
              <a:solidFill>
                <a:schemeClr val="accent6"/>
              </a:solidFill>
              <a:effectLst/>
              <a:latin typeface="Arial" panose="020B0604020202020204" pitchFamily="34" charset="0"/>
              <a:cs typeface="Arial" panose="020B0604020202020204" pitchFamily="34" charset="0"/>
            </a:endParaRPr>
          </a:p>
        </p:txBody>
      </p:sp>
      <p:sp>
        <p:nvSpPr>
          <p:cNvPr id="23" name="Rectangle 22"/>
          <p:cNvSpPr/>
          <p:nvPr/>
        </p:nvSpPr>
        <p:spPr>
          <a:xfrm>
            <a:off x="9133118" y="7211098"/>
            <a:ext cx="6024529" cy="1668569"/>
          </a:xfrm>
          <a:prstGeom prst="rect">
            <a:avLst/>
          </a:prstGeom>
          <a:solidFill>
            <a:srgbClr val="18B8A6">
              <a:alpha val="9804"/>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9561426" y="7352884"/>
            <a:ext cx="5167912" cy="1384995"/>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Foster </a:t>
            </a:r>
            <a:r>
              <a:rPr lang="en-GB" sz="2800" b="1" i="0" dirty="0">
                <a:solidFill>
                  <a:schemeClr val="accent6"/>
                </a:solidFill>
                <a:effectLst/>
                <a:latin typeface="Arial" panose="020B0604020202020204" pitchFamily="34" charset="0"/>
                <a:cs typeface="Arial" panose="020B0604020202020204" pitchFamily="34" charset="0"/>
              </a:rPr>
              <a:t>private sector investment </a:t>
            </a:r>
            <a:r>
              <a:rPr lang="en-GB" sz="2800" i="0" dirty="0">
                <a:solidFill>
                  <a:schemeClr val="accent6"/>
                </a:solidFill>
                <a:effectLst/>
                <a:latin typeface="Arial" panose="020B0604020202020204" pitchFamily="34" charset="0"/>
                <a:cs typeface="Arial" panose="020B0604020202020204" pitchFamily="34" charset="0"/>
              </a:rPr>
              <a:t>in EE technology and services</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29" name="Rectangle 28"/>
          <p:cNvSpPr/>
          <p:nvPr/>
        </p:nvSpPr>
        <p:spPr>
          <a:xfrm>
            <a:off x="9123468" y="9086532"/>
            <a:ext cx="6024529" cy="1668569"/>
          </a:xfrm>
          <a:prstGeom prst="rect">
            <a:avLst/>
          </a:prstGeom>
          <a:solidFill>
            <a:srgbClr val="18B8A6">
              <a:alpha val="9804"/>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9551776" y="9228318"/>
            <a:ext cx="5167912" cy="1384995"/>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Translate continental energy productivity </a:t>
            </a:r>
            <a:r>
              <a:rPr lang="en-GB" sz="2800" i="0" dirty="0">
                <a:solidFill>
                  <a:schemeClr val="accent6"/>
                </a:solidFill>
                <a:effectLst/>
                <a:latin typeface="Arial" panose="020B0604020202020204" pitchFamily="34" charset="0"/>
                <a:cs typeface="Arial" panose="020B0604020202020204" pitchFamily="34" charset="0"/>
              </a:rPr>
              <a:t>targets into sectoral targets</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31" name="Rectangle 30"/>
          <p:cNvSpPr/>
          <p:nvPr/>
        </p:nvSpPr>
        <p:spPr>
          <a:xfrm>
            <a:off x="1707251" y="7175157"/>
            <a:ext cx="6138106" cy="1569420"/>
          </a:xfrm>
          <a:prstGeom prst="rect">
            <a:avLst/>
          </a:prstGeom>
          <a:solidFill>
            <a:srgbClr val="18B8A6">
              <a:alpha val="9804"/>
            </a:srgb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2154114" y="7267369"/>
            <a:ext cx="5421146" cy="1384995"/>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Development of </a:t>
            </a:r>
            <a:r>
              <a:rPr lang="en-GB" sz="2800" dirty="0">
                <a:solidFill>
                  <a:schemeClr val="accent6"/>
                </a:solidFill>
                <a:latin typeface="Arial" panose="020B0604020202020204" pitchFamily="34" charset="0"/>
                <a:cs typeface="Arial" panose="020B0604020202020204" pitchFamily="34" charset="0"/>
              </a:rPr>
              <a:t>a </a:t>
            </a:r>
            <a:r>
              <a:rPr lang="en-GB" sz="2800" i="0" dirty="0">
                <a:solidFill>
                  <a:schemeClr val="accent6"/>
                </a:solidFill>
                <a:effectLst/>
                <a:latin typeface="Arial" panose="020B0604020202020204" pitchFamily="34" charset="0"/>
                <a:cs typeface="Arial" panose="020B0604020202020204" pitchFamily="34" charset="0"/>
              </a:rPr>
              <a:t>continental </a:t>
            </a:r>
            <a:r>
              <a:rPr lang="en-GB" sz="2800" b="1" i="0" dirty="0">
                <a:solidFill>
                  <a:schemeClr val="accent6"/>
                </a:solidFill>
                <a:effectLst/>
                <a:latin typeface="Arial" panose="020B0604020202020204" pitchFamily="34" charset="0"/>
                <a:cs typeface="Arial" panose="020B0604020202020204" pitchFamily="34" charset="0"/>
              </a:rPr>
              <a:t>roadmap for funding </a:t>
            </a:r>
            <a:r>
              <a:rPr lang="en-GB" sz="2800" i="0" dirty="0">
                <a:solidFill>
                  <a:schemeClr val="accent6"/>
                </a:solidFill>
                <a:effectLst/>
                <a:latin typeface="Arial" panose="020B0604020202020204" pitchFamily="34" charset="0"/>
                <a:cs typeface="Arial" panose="020B0604020202020204" pitchFamily="34" charset="0"/>
              </a:rPr>
              <a:t>EE investments</a:t>
            </a:r>
            <a:endParaRPr lang="en-GB" sz="2800" i="0" dirty="0">
              <a:solidFill>
                <a:schemeClr val="accent6"/>
              </a:solidFill>
              <a:effectLst/>
              <a:latin typeface="Arial" panose="020B0604020202020204" pitchFamily="34" charset="0"/>
              <a:cs typeface="Arial" panose="020B0604020202020204" pitchFamily="34" charset="0"/>
            </a:endParaRPr>
          </a:p>
        </p:txBody>
      </p:sp>
      <p:pic>
        <p:nvPicPr>
          <p:cNvPr id="33" name="Picture 32"/>
          <p:cNvPicPr>
            <a:picLocks noGrp="1" noRot="1" noChangeAspect="1" noMove="1" noResize="1" noEditPoints="1" noAdjustHandles="1" noChangeArrowheads="1" noChangeShapeType="1" noCrop="1"/>
          </p:cNvPicPr>
          <p:nvPr/>
        </p:nvPicPr>
        <p:blipFill>
          <a:blip r:embed="rId1"/>
          <a:stretch>
            <a:fillRect/>
          </a:stretch>
        </p:blipFill>
        <p:spPr>
          <a:xfrm rot="1236818">
            <a:off x="13488577" y="-7456250"/>
            <a:ext cx="24813132" cy="1754178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logo of a company&#10;&#10;AI-generated content may be incorrect."/>
          <p:cNvPicPr>
            <a:picLocks noChangeAspect="1"/>
          </p:cNvPicPr>
          <p:nvPr/>
        </p:nvPicPr>
        <p:blipFill>
          <a:blip r:embed="rId1" cstate="email"/>
          <a:srcRect/>
          <a:stretch>
            <a:fillRect/>
          </a:stretch>
        </p:blipFill>
        <p:spPr>
          <a:xfrm>
            <a:off x="10618839" y="354035"/>
            <a:ext cx="12978580" cy="12801525"/>
          </a:xfrm>
          <a:prstGeom prst="rect">
            <a:avLst/>
          </a:prstGeom>
        </p:spPr>
      </p:pic>
      <p:grpSp>
        <p:nvGrpSpPr>
          <p:cNvPr id="25" name="Group 24"/>
          <p:cNvGrpSpPr/>
          <p:nvPr/>
        </p:nvGrpSpPr>
        <p:grpSpPr>
          <a:xfrm>
            <a:off x="11259888" y="1390466"/>
            <a:ext cx="11745618" cy="10659778"/>
            <a:chOff x="11259888" y="1012984"/>
            <a:chExt cx="11745618" cy="10659778"/>
          </a:xfrm>
        </p:grpSpPr>
        <p:sp>
          <p:nvSpPr>
            <p:cNvPr id="10" name="TextBox 9"/>
            <p:cNvSpPr txBox="1"/>
            <p:nvPr/>
          </p:nvSpPr>
          <p:spPr>
            <a:xfrm>
              <a:off x="15350475" y="1012984"/>
              <a:ext cx="3410106" cy="954107"/>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Builds a </a:t>
              </a:r>
              <a:br>
                <a:rPr lang="en-GB" sz="2800" i="0" dirty="0">
                  <a:solidFill>
                    <a:schemeClr val="bg1"/>
                  </a:solidFill>
                  <a:effectLst/>
                  <a:latin typeface="Arial" panose="020B0604020202020204" pitchFamily="34" charset="0"/>
                  <a:cs typeface="Arial" panose="020B0604020202020204" pitchFamily="34" charset="0"/>
                </a:rPr>
              </a:br>
              <a:r>
                <a:rPr lang="en-GB" sz="2800" i="0" dirty="0">
                  <a:solidFill>
                    <a:schemeClr val="bg1"/>
                  </a:solidFill>
                  <a:effectLst/>
                  <a:latin typeface="Arial" panose="020B0604020202020204" pitchFamily="34" charset="0"/>
                  <a:cs typeface="Arial" panose="020B0604020202020204" pitchFamily="34" charset="0"/>
                </a:rPr>
                <a:t>continental market </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11" name="TextBox 10"/>
            <p:cNvSpPr txBox="1"/>
            <p:nvPr/>
          </p:nvSpPr>
          <p:spPr>
            <a:xfrm>
              <a:off x="13441052" y="2607611"/>
              <a:ext cx="3553433" cy="954107"/>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Regulatory harmonisation</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12" name="TextBox 11"/>
            <p:cNvSpPr txBox="1"/>
            <p:nvPr/>
          </p:nvSpPr>
          <p:spPr>
            <a:xfrm>
              <a:off x="16722452" y="2590909"/>
              <a:ext cx="3642231" cy="954107"/>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Enables cross-</a:t>
              </a:r>
              <a:br>
                <a:rPr lang="en-GB" sz="2800" i="0" dirty="0">
                  <a:solidFill>
                    <a:schemeClr val="bg1"/>
                  </a:solidFill>
                  <a:effectLst/>
                  <a:latin typeface="Arial" panose="020B0604020202020204" pitchFamily="34" charset="0"/>
                  <a:cs typeface="Arial" panose="020B0604020202020204" pitchFamily="34" charset="0"/>
                </a:rPr>
              </a:br>
              <a:r>
                <a:rPr lang="en-GB" sz="2800" i="0" dirty="0">
                  <a:solidFill>
                    <a:schemeClr val="bg1"/>
                  </a:solidFill>
                  <a:effectLst/>
                  <a:latin typeface="Arial" panose="020B0604020202020204" pitchFamily="34" charset="0"/>
                  <a:cs typeface="Arial" panose="020B0604020202020204" pitchFamily="34" charset="0"/>
                </a:rPr>
                <a:t>border trade</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13" name="TextBox 12"/>
            <p:cNvSpPr txBox="1"/>
            <p:nvPr/>
          </p:nvSpPr>
          <p:spPr>
            <a:xfrm>
              <a:off x="18153466" y="4449507"/>
              <a:ext cx="2416029" cy="830997"/>
            </a:xfrm>
            <a:prstGeom prst="rect">
              <a:avLst/>
            </a:prstGeom>
            <a:noFill/>
          </p:spPr>
          <p:txBody>
            <a:bodyPr wrap="square" rtlCol="0">
              <a:spAutoFit/>
            </a:bodyPr>
            <a:lstStyle/>
            <a:p>
              <a:pPr algn="ctr"/>
              <a:r>
                <a:rPr lang="en-GB" sz="4800" b="1" i="0" dirty="0" err="1">
                  <a:solidFill>
                    <a:schemeClr val="bg1"/>
                  </a:solidFill>
                  <a:effectLst/>
                  <a:latin typeface="Arial" panose="020B0604020202020204" pitchFamily="34" charset="0"/>
                  <a:cs typeface="Arial" panose="020B0604020202020204" pitchFamily="34" charset="0"/>
                </a:rPr>
                <a:t>AfSEM</a:t>
              </a:r>
              <a:endParaRPr lang="en-GB" sz="4800" b="1" i="0" dirty="0">
                <a:solidFill>
                  <a:schemeClr val="bg1"/>
                </a:solidFill>
                <a:effectLst/>
                <a:latin typeface="Arial" panose="020B0604020202020204" pitchFamily="34" charset="0"/>
                <a:cs typeface="Arial" panose="020B0604020202020204" pitchFamily="34" charset="0"/>
              </a:endParaRPr>
            </a:p>
          </p:txBody>
        </p:sp>
        <p:sp>
          <p:nvSpPr>
            <p:cNvPr id="14" name="TextBox 13"/>
            <p:cNvSpPr txBox="1"/>
            <p:nvPr/>
          </p:nvSpPr>
          <p:spPr>
            <a:xfrm>
              <a:off x="13191271" y="4654132"/>
              <a:ext cx="2416029" cy="830997"/>
            </a:xfrm>
            <a:prstGeom prst="rect">
              <a:avLst/>
            </a:prstGeom>
            <a:noFill/>
          </p:spPr>
          <p:txBody>
            <a:bodyPr wrap="square" rtlCol="0">
              <a:spAutoFit/>
            </a:bodyPr>
            <a:lstStyle/>
            <a:p>
              <a:pPr algn="ctr"/>
              <a:r>
                <a:rPr lang="en-GB" sz="4800" b="1" i="0" dirty="0" err="1">
                  <a:solidFill>
                    <a:schemeClr val="bg1"/>
                  </a:solidFill>
                  <a:effectLst/>
                  <a:latin typeface="Arial" panose="020B0604020202020204" pitchFamily="34" charset="0"/>
                  <a:cs typeface="Arial" panose="020B0604020202020204" pitchFamily="34" charset="0"/>
                </a:rPr>
                <a:t>AfEES</a:t>
              </a:r>
              <a:endParaRPr lang="en-GB" sz="4800" b="1" i="0" dirty="0">
                <a:solidFill>
                  <a:schemeClr val="bg1"/>
                </a:solidFill>
                <a:effectLst/>
                <a:latin typeface="Arial" panose="020B0604020202020204" pitchFamily="34" charset="0"/>
                <a:cs typeface="Arial" panose="020B0604020202020204" pitchFamily="34" charset="0"/>
              </a:endParaRPr>
            </a:p>
          </p:txBody>
        </p:sp>
        <p:sp>
          <p:nvSpPr>
            <p:cNvPr id="15" name="TextBox 14"/>
            <p:cNvSpPr txBox="1"/>
            <p:nvPr/>
          </p:nvSpPr>
          <p:spPr>
            <a:xfrm>
              <a:off x="15930848" y="8855177"/>
              <a:ext cx="2416029" cy="830997"/>
            </a:xfrm>
            <a:prstGeom prst="rect">
              <a:avLst/>
            </a:prstGeom>
            <a:noFill/>
          </p:spPr>
          <p:txBody>
            <a:bodyPr wrap="square" rtlCol="0">
              <a:spAutoFit/>
            </a:bodyPr>
            <a:lstStyle/>
            <a:p>
              <a:pPr algn="ctr"/>
              <a:r>
                <a:rPr lang="en-GB" sz="4800" b="1" i="0" dirty="0">
                  <a:solidFill>
                    <a:schemeClr val="bg1"/>
                  </a:solidFill>
                  <a:effectLst/>
                  <a:latin typeface="Arial" panose="020B0604020202020204" pitchFamily="34" charset="0"/>
                  <a:cs typeface="Arial" panose="020B0604020202020204" pitchFamily="34" charset="0"/>
                </a:rPr>
                <a:t>CMP</a:t>
              </a:r>
              <a:endParaRPr lang="en-GB" sz="4800" b="1" i="0" dirty="0">
                <a:solidFill>
                  <a:schemeClr val="bg1"/>
                </a:solidFill>
                <a:effectLst/>
                <a:latin typeface="Arial" panose="020B0604020202020204" pitchFamily="34" charset="0"/>
                <a:cs typeface="Arial" panose="020B0604020202020204" pitchFamily="34" charset="0"/>
              </a:endParaRPr>
            </a:p>
          </p:txBody>
        </p:sp>
        <p:sp>
          <p:nvSpPr>
            <p:cNvPr id="16" name="TextBox 15"/>
            <p:cNvSpPr txBox="1"/>
            <p:nvPr/>
          </p:nvSpPr>
          <p:spPr>
            <a:xfrm>
              <a:off x="20103321" y="6557148"/>
              <a:ext cx="2902185" cy="2246769"/>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Plans the infrastructure </a:t>
              </a:r>
              <a:br>
                <a:rPr lang="en-GB" sz="2800" i="0" dirty="0">
                  <a:solidFill>
                    <a:schemeClr val="bg1"/>
                  </a:solidFill>
                  <a:effectLst/>
                  <a:latin typeface="Arial" panose="020B0604020202020204" pitchFamily="34" charset="0"/>
                  <a:cs typeface="Arial" panose="020B0604020202020204" pitchFamily="34" charset="0"/>
                </a:rPr>
              </a:br>
              <a:r>
                <a:rPr lang="en-GB" sz="2800" i="0" dirty="0">
                  <a:solidFill>
                    <a:schemeClr val="bg1"/>
                  </a:solidFill>
                  <a:effectLst/>
                  <a:latin typeface="Arial" panose="020B0604020202020204" pitchFamily="34" charset="0"/>
                  <a:cs typeface="Arial" panose="020B0604020202020204" pitchFamily="34" charset="0"/>
                </a:rPr>
                <a:t>to </a:t>
              </a:r>
              <a:r>
                <a:rPr lang="en-GB" sz="2800" dirty="0">
                  <a:solidFill>
                    <a:schemeClr val="bg1"/>
                  </a:solidFill>
                  <a:latin typeface="Arial" panose="020B0604020202020204" pitchFamily="34" charset="0"/>
                  <a:cs typeface="Arial" panose="020B0604020202020204" pitchFamily="34" charset="0"/>
                </a:rPr>
                <a:t>enable </a:t>
              </a:r>
              <a:r>
                <a:rPr lang="en-GB" sz="2800" i="0" dirty="0">
                  <a:solidFill>
                    <a:schemeClr val="bg1"/>
                  </a:solidFill>
                  <a:effectLst/>
                  <a:latin typeface="Arial" panose="020B0604020202020204" pitchFamily="34" charset="0"/>
                  <a:cs typeface="Arial" panose="020B0604020202020204" pitchFamily="34" charset="0"/>
                </a:rPr>
                <a:t>the market energy flows</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17" name="TextBox 16"/>
            <p:cNvSpPr txBox="1"/>
            <p:nvPr/>
          </p:nvSpPr>
          <p:spPr>
            <a:xfrm>
              <a:off x="18997199" y="8974623"/>
              <a:ext cx="3815337" cy="954107"/>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Power system modelling</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19" name="TextBox 18"/>
            <p:cNvSpPr txBox="1"/>
            <p:nvPr/>
          </p:nvSpPr>
          <p:spPr>
            <a:xfrm>
              <a:off x="17198190" y="9856880"/>
              <a:ext cx="3309349" cy="1815882"/>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Identifies generation and transmission priorities </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20" name="TextBox 19"/>
            <p:cNvSpPr txBox="1"/>
            <p:nvPr/>
          </p:nvSpPr>
          <p:spPr>
            <a:xfrm>
              <a:off x="11664336" y="5816087"/>
              <a:ext cx="3553433" cy="1815882"/>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Drives energy efficiency </a:t>
              </a:r>
              <a:br>
                <a:rPr lang="en-GB" sz="2800" i="0" dirty="0">
                  <a:solidFill>
                    <a:schemeClr val="bg1"/>
                  </a:solidFill>
                  <a:effectLst/>
                  <a:latin typeface="Arial" panose="020B0604020202020204" pitchFamily="34" charset="0"/>
                  <a:cs typeface="Arial" panose="020B0604020202020204" pitchFamily="34" charset="0"/>
                </a:rPr>
              </a:br>
              <a:r>
                <a:rPr lang="en-GB" sz="2800" i="0" dirty="0">
                  <a:solidFill>
                    <a:schemeClr val="bg1"/>
                  </a:solidFill>
                  <a:effectLst/>
                  <a:latin typeface="Arial" panose="020B0604020202020204" pitchFamily="34" charset="0"/>
                  <a:cs typeface="Arial" panose="020B0604020202020204" pitchFamily="34" charset="0"/>
                </a:rPr>
                <a:t>and demand </a:t>
              </a:r>
              <a:r>
                <a:rPr lang="en-GB" sz="2800" dirty="0">
                  <a:solidFill>
                    <a:schemeClr val="bg1"/>
                  </a:solidFill>
                  <a:latin typeface="Arial" panose="020B0604020202020204" pitchFamily="34" charset="0"/>
                  <a:cs typeface="Arial" panose="020B0604020202020204" pitchFamily="34" charset="0"/>
                </a:rPr>
                <a:t>management</a:t>
              </a:r>
              <a:r>
                <a:rPr lang="en-GB" sz="2800" i="0" dirty="0">
                  <a:solidFill>
                    <a:schemeClr val="bg1"/>
                  </a:solidFill>
                  <a:effectLst/>
                  <a:latin typeface="Arial" panose="020B0604020202020204" pitchFamily="34" charset="0"/>
                  <a:cs typeface="Arial" panose="020B0604020202020204" pitchFamily="34" charset="0"/>
                </a:rPr>
                <a:t> </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21" name="TextBox 20"/>
            <p:cNvSpPr txBox="1"/>
            <p:nvPr/>
          </p:nvSpPr>
          <p:spPr>
            <a:xfrm>
              <a:off x="11259888" y="8026828"/>
              <a:ext cx="3511927" cy="1384995"/>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Sectoral roadmaps </a:t>
              </a:r>
              <a:br>
                <a:rPr lang="en-GB" sz="2800" i="0" dirty="0">
                  <a:solidFill>
                    <a:schemeClr val="bg1"/>
                  </a:solidFill>
                  <a:effectLst/>
                  <a:latin typeface="Arial" panose="020B0604020202020204" pitchFamily="34" charset="0"/>
                  <a:cs typeface="Arial" panose="020B0604020202020204" pitchFamily="34" charset="0"/>
                </a:rPr>
              </a:br>
              <a:r>
                <a:rPr lang="en-GB" sz="2800" i="0" dirty="0">
                  <a:solidFill>
                    <a:schemeClr val="bg1"/>
                  </a:solidFill>
                  <a:effectLst/>
                  <a:latin typeface="Arial" panose="020B0604020202020204" pitchFamily="34" charset="0"/>
                  <a:cs typeface="Arial" panose="020B0604020202020204" pitchFamily="34" charset="0"/>
                </a:rPr>
                <a:t>(e.g. buildings, transport)</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22" name="TextBox 21"/>
            <p:cNvSpPr txBox="1"/>
            <p:nvPr/>
          </p:nvSpPr>
          <p:spPr>
            <a:xfrm>
              <a:off x="12503076" y="9720225"/>
              <a:ext cx="3104224" cy="1815882"/>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Reduces investment needs </a:t>
              </a:r>
              <a:br>
                <a:rPr lang="en-GB" sz="2800" i="0" dirty="0">
                  <a:solidFill>
                    <a:schemeClr val="bg1"/>
                  </a:solidFill>
                  <a:effectLst/>
                  <a:latin typeface="Arial" panose="020B0604020202020204" pitchFamily="34" charset="0"/>
                  <a:cs typeface="Arial" panose="020B0604020202020204" pitchFamily="34" charset="0"/>
                </a:rPr>
              </a:br>
              <a:r>
                <a:rPr lang="en-GB" sz="2800" i="0" dirty="0">
                  <a:solidFill>
                    <a:schemeClr val="bg1"/>
                  </a:solidFill>
                  <a:effectLst/>
                  <a:latin typeface="Arial" panose="020B0604020202020204" pitchFamily="34" charset="0"/>
                  <a:cs typeface="Arial" panose="020B0604020202020204" pitchFamily="34" charset="0"/>
                </a:rPr>
                <a:t>via energy savings</a:t>
              </a:r>
              <a:endParaRPr lang="en-GB" sz="2800" i="0" dirty="0">
                <a:solidFill>
                  <a:schemeClr val="bg1"/>
                </a:solidFill>
                <a:effectLst/>
                <a:latin typeface="Arial" panose="020B0604020202020204" pitchFamily="34" charset="0"/>
                <a:cs typeface="Arial" panose="020B0604020202020204" pitchFamily="34" charset="0"/>
              </a:endParaRPr>
            </a:p>
          </p:txBody>
        </p:sp>
      </p:grpSp>
      <p:sp>
        <p:nvSpPr>
          <p:cNvPr id="26" name="Title 1"/>
          <p:cNvSpPr txBox="1"/>
          <p:nvPr/>
        </p:nvSpPr>
        <p:spPr>
          <a:xfrm>
            <a:off x="1511139" y="1438879"/>
            <a:ext cx="10490539" cy="2423733"/>
          </a:xfrm>
          <a:prstGeom prst="rect">
            <a:avLst/>
          </a:prstGeom>
        </p:spPr>
        <p:txBody>
          <a:bodyPr anchor="t"/>
          <a:lstStyle>
            <a:lvl1pPr algn="l" defTabSz="1824355" rtl="0" eaLnBrk="1" latinLnBrk="0" hangingPunct="1">
              <a:lnSpc>
                <a:spcPct val="90000"/>
              </a:lnSpc>
              <a:spcBef>
                <a:spcPct val="0"/>
              </a:spcBef>
              <a:buNone/>
              <a:defRPr sz="8780" kern="1200">
                <a:solidFill>
                  <a:schemeClr val="tx1"/>
                </a:solidFill>
                <a:latin typeface="+mj-lt"/>
                <a:ea typeface="+mj-ea"/>
                <a:cs typeface="+mj-cs"/>
              </a:defRPr>
            </a:lvl1pPr>
          </a:lstStyle>
          <a:p>
            <a:r>
              <a:rPr lang="en-GB" sz="6600" b="1" dirty="0">
                <a:solidFill>
                  <a:schemeClr val="accent1"/>
                </a:solidFill>
                <a:latin typeface="Arial" panose="020B0604020202020204" pitchFamily="34" charset="0"/>
                <a:cs typeface="Arial" panose="020B0604020202020204" pitchFamily="34" charset="0"/>
              </a:rPr>
              <a:t>How </a:t>
            </a:r>
            <a:r>
              <a:rPr lang="en-GB" sz="6600" b="1" dirty="0" err="1">
                <a:solidFill>
                  <a:schemeClr val="accent1"/>
                </a:solidFill>
                <a:latin typeface="Arial" panose="020B0604020202020204" pitchFamily="34" charset="0"/>
                <a:cs typeface="Arial" panose="020B0604020202020204" pitchFamily="34" charset="0"/>
              </a:rPr>
              <a:t>AfSEM</a:t>
            </a:r>
            <a:r>
              <a:rPr lang="en-GB" sz="6600" b="1" dirty="0">
                <a:solidFill>
                  <a:schemeClr val="accent1"/>
                </a:solidFill>
                <a:latin typeface="Arial" panose="020B0604020202020204" pitchFamily="34" charset="0"/>
                <a:cs typeface="Arial" panose="020B0604020202020204" pitchFamily="34" charset="0"/>
              </a:rPr>
              <a:t>, CMP and </a:t>
            </a:r>
            <a:r>
              <a:rPr lang="en-GB" sz="6600" b="1" dirty="0" err="1">
                <a:solidFill>
                  <a:schemeClr val="accent1"/>
                </a:solidFill>
                <a:latin typeface="Arial" panose="020B0604020202020204" pitchFamily="34" charset="0"/>
                <a:cs typeface="Arial" panose="020B0604020202020204" pitchFamily="34" charset="0"/>
              </a:rPr>
              <a:t>AfEES</a:t>
            </a:r>
            <a:r>
              <a:rPr lang="en-GB" sz="6600" b="1" dirty="0">
                <a:solidFill>
                  <a:schemeClr val="accent1"/>
                </a:solidFill>
                <a:latin typeface="Arial" panose="020B0604020202020204" pitchFamily="34" charset="0"/>
                <a:cs typeface="Arial" panose="020B0604020202020204" pitchFamily="34" charset="0"/>
              </a:rPr>
              <a:t> work together </a:t>
            </a:r>
            <a:endParaRPr lang="en-GB" sz="6600" b="1" dirty="0">
              <a:solidFill>
                <a:schemeClr val="accent1"/>
              </a:solidFill>
              <a:latin typeface="Arial" panose="020B0604020202020204" pitchFamily="34" charset="0"/>
              <a:cs typeface="Arial" panose="020B0604020202020204" pitchFamily="34" charset="0"/>
            </a:endParaRPr>
          </a:p>
        </p:txBody>
      </p:sp>
      <p:sp>
        <p:nvSpPr>
          <p:cNvPr id="28" name="Content Placeholder 11"/>
          <p:cNvSpPr txBox="1"/>
          <p:nvPr/>
        </p:nvSpPr>
        <p:spPr>
          <a:xfrm>
            <a:off x="1511139" y="3897758"/>
            <a:ext cx="8083064" cy="7366898"/>
          </a:xfrm>
          <a:prstGeom prst="rect">
            <a:avLst/>
          </a:prstGeom>
        </p:spPr>
        <p:txBody>
          <a:bodyPr>
            <a:normAutofit fontScale="85000" lnSpcReduction="20000"/>
          </a:bodyPr>
          <a:lstStyle>
            <a:lvl1pPr marL="455930" indent="-455930" algn="l" defTabSz="1824355" rtl="0" eaLnBrk="1" latinLnBrk="0" hangingPunct="1">
              <a:lnSpc>
                <a:spcPct val="90000"/>
              </a:lnSpc>
              <a:spcBef>
                <a:spcPts val="1995"/>
              </a:spcBef>
              <a:buFont typeface="Arial" panose="020B0604020202020204" pitchFamily="34" charset="0"/>
              <a:buChar char="•"/>
              <a:defRPr sz="5585" kern="1200">
                <a:solidFill>
                  <a:schemeClr val="tx1"/>
                </a:solidFill>
                <a:latin typeface="+mn-lt"/>
                <a:ea typeface="+mn-ea"/>
                <a:cs typeface="+mn-cs"/>
              </a:defRPr>
            </a:lvl1pPr>
            <a:lvl2pPr marL="1368425" indent="-455930" algn="l" defTabSz="1824355" rtl="0" eaLnBrk="1" latinLnBrk="0" hangingPunct="1">
              <a:lnSpc>
                <a:spcPct val="90000"/>
              </a:lnSpc>
              <a:spcBef>
                <a:spcPts val="1000"/>
              </a:spcBef>
              <a:buFont typeface="Arial" panose="020B0604020202020204" pitchFamily="34" charset="0"/>
              <a:buChar char="•"/>
              <a:defRPr sz="4790" kern="1200">
                <a:solidFill>
                  <a:schemeClr val="tx1"/>
                </a:solidFill>
                <a:latin typeface="+mn-lt"/>
                <a:ea typeface="+mn-ea"/>
                <a:cs typeface="+mn-cs"/>
              </a:defRPr>
            </a:lvl2pPr>
            <a:lvl3pPr marL="2280285" indent="-455930" algn="l" defTabSz="1824355" rtl="0" eaLnBrk="1" latinLnBrk="0" hangingPunct="1">
              <a:lnSpc>
                <a:spcPct val="90000"/>
              </a:lnSpc>
              <a:spcBef>
                <a:spcPts val="1000"/>
              </a:spcBef>
              <a:buFont typeface="Arial" panose="020B0604020202020204" pitchFamily="34" charset="0"/>
              <a:buChar char="•"/>
              <a:defRPr sz="3990" kern="1200">
                <a:solidFill>
                  <a:schemeClr val="tx1"/>
                </a:solidFill>
                <a:latin typeface="+mn-lt"/>
                <a:ea typeface="+mn-ea"/>
                <a:cs typeface="+mn-cs"/>
              </a:defRPr>
            </a:lvl3pPr>
            <a:lvl4pPr marL="319278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4pPr>
            <a:lvl5pPr marL="410464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5pPr>
            <a:lvl6pPr marL="501713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6pPr>
            <a:lvl7pPr marL="592899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7pPr>
            <a:lvl8pPr marL="684149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8pPr>
            <a:lvl9pPr marL="775335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9pPr>
          </a:lstStyle>
          <a:p>
            <a:pPr marL="0" indent="0">
              <a:lnSpc>
                <a:spcPct val="120000"/>
              </a:lnSpc>
              <a:buNone/>
            </a:pPr>
            <a:r>
              <a:rPr lang="en-GB" sz="4400" dirty="0">
                <a:solidFill>
                  <a:srgbClr val="00125C"/>
                </a:solidFill>
                <a:latin typeface="Arial" panose="020B0604020202020204" pitchFamily="34" charset="0"/>
                <a:cs typeface="Arial" panose="020B0604020202020204" pitchFamily="34" charset="0"/>
              </a:rPr>
              <a:t>The </a:t>
            </a:r>
            <a:r>
              <a:rPr lang="en-GB" sz="4400" dirty="0" err="1">
                <a:solidFill>
                  <a:srgbClr val="00125C"/>
                </a:solidFill>
                <a:latin typeface="Arial" panose="020B0604020202020204" pitchFamily="34" charset="0"/>
                <a:cs typeface="Arial" panose="020B0604020202020204" pitchFamily="34" charset="0"/>
              </a:rPr>
              <a:t>AfSEM</a:t>
            </a:r>
            <a:r>
              <a:rPr lang="en-GB" sz="4400" dirty="0">
                <a:solidFill>
                  <a:srgbClr val="00125C"/>
                </a:solidFill>
                <a:latin typeface="Arial" panose="020B0604020202020204" pitchFamily="34" charset="0"/>
                <a:cs typeface="Arial" panose="020B0604020202020204" pitchFamily="34" charset="0"/>
              </a:rPr>
              <a:t> and its CMP component were endorsed as an Agenda 2063 flagship project at the 37th Ordinary Session of the AU’s Assembly of the Heads of State and Government, held in Addis Ababa in February 2024.  </a:t>
            </a:r>
            <a:endParaRPr lang="en-GB" sz="4400" dirty="0">
              <a:solidFill>
                <a:srgbClr val="00125C"/>
              </a:solidFill>
              <a:latin typeface="Arial" panose="020B0604020202020204" pitchFamily="34" charset="0"/>
              <a:cs typeface="Arial" panose="020B0604020202020204" pitchFamily="34" charset="0"/>
            </a:endParaRPr>
          </a:p>
          <a:p>
            <a:pPr marL="0" indent="0">
              <a:lnSpc>
                <a:spcPct val="120000"/>
              </a:lnSpc>
              <a:buNone/>
            </a:pPr>
            <a:r>
              <a:rPr lang="en-GB" sz="4400" dirty="0">
                <a:solidFill>
                  <a:srgbClr val="00125C"/>
                </a:solidFill>
                <a:latin typeface="Arial" panose="020B0604020202020204" pitchFamily="34" charset="0"/>
                <a:cs typeface="Arial" panose="020B0604020202020204" pitchFamily="34" charset="0"/>
              </a:rPr>
              <a:t>The combined and coordinated work on the </a:t>
            </a:r>
            <a:r>
              <a:rPr lang="en-GB" sz="4400" dirty="0" err="1">
                <a:solidFill>
                  <a:srgbClr val="00125C"/>
                </a:solidFill>
                <a:latin typeface="Arial" panose="020B0604020202020204" pitchFamily="34" charset="0"/>
                <a:cs typeface="Arial" panose="020B0604020202020204" pitchFamily="34" charset="0"/>
              </a:rPr>
              <a:t>AfSEM</a:t>
            </a:r>
            <a:r>
              <a:rPr lang="en-GB" sz="4400" dirty="0">
                <a:solidFill>
                  <a:srgbClr val="00125C"/>
                </a:solidFill>
                <a:latin typeface="Arial" panose="020B0604020202020204" pitchFamily="34" charset="0"/>
                <a:cs typeface="Arial" panose="020B0604020202020204" pitchFamily="34" charset="0"/>
              </a:rPr>
              <a:t>, CMP and now </a:t>
            </a:r>
            <a:r>
              <a:rPr lang="en-GB" sz="4400" dirty="0" err="1">
                <a:solidFill>
                  <a:srgbClr val="00125C"/>
                </a:solidFill>
                <a:latin typeface="Arial" panose="020B0604020202020204" pitchFamily="34" charset="0"/>
                <a:cs typeface="Arial" panose="020B0604020202020204" pitchFamily="34" charset="0"/>
              </a:rPr>
              <a:t>AfEES</a:t>
            </a:r>
            <a:r>
              <a:rPr lang="en-GB" sz="4400" dirty="0">
                <a:solidFill>
                  <a:srgbClr val="00125C"/>
                </a:solidFill>
                <a:latin typeface="Arial" panose="020B0604020202020204" pitchFamily="34" charset="0"/>
                <a:cs typeface="Arial" panose="020B0604020202020204" pitchFamily="34" charset="0"/>
              </a:rPr>
              <a:t> is the cornerstone of the new </a:t>
            </a:r>
            <a:r>
              <a:rPr lang="en-GB" sz="4400" b="1" dirty="0">
                <a:solidFill>
                  <a:srgbClr val="00125C"/>
                </a:solidFill>
                <a:latin typeface="Arial" panose="020B0604020202020204" pitchFamily="34" charset="0"/>
                <a:cs typeface="Arial" panose="020B0604020202020204" pitchFamily="34" charset="0"/>
              </a:rPr>
              <a:t>Africa-EU Green Energy Initiative </a:t>
            </a:r>
            <a:r>
              <a:rPr lang="en-GB" sz="4400" dirty="0">
                <a:solidFill>
                  <a:srgbClr val="00125C"/>
                </a:solidFill>
                <a:latin typeface="Arial" panose="020B0604020202020204" pitchFamily="34" charset="0"/>
                <a:cs typeface="Arial" panose="020B0604020202020204" pitchFamily="34" charset="0"/>
              </a:rPr>
              <a:t>(AEGEI) as part of the Global Gateway investment package. </a:t>
            </a:r>
            <a:endParaRPr lang="en-US" sz="4100" dirty="0">
              <a:solidFill>
                <a:srgbClr val="00125C"/>
              </a:solidFill>
              <a:latin typeface="Arial" panose="020B0604020202020204" pitchFamily="34" charset="0"/>
              <a:cs typeface="Arial" panose="020B0604020202020204" pitchFamily="34" charset="0"/>
            </a:endParaRPr>
          </a:p>
        </p:txBody>
      </p:sp>
      <p:pic>
        <p:nvPicPr>
          <p:cNvPr id="30" name="Graphic 29" descr="Repeat outline"/>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819520" y="6081484"/>
            <a:ext cx="2527357" cy="2527357"/>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9" name="Picture 48"/>
          <p:cNvPicPr>
            <a:picLocks noGrp="1" noRot="1" noChangeAspect="1" noMove="1" noResize="1" noEditPoints="1" noAdjustHandles="1" noChangeArrowheads="1" noChangeShapeType="1" noCrop="1"/>
          </p:cNvPicPr>
          <p:nvPr/>
        </p:nvPicPr>
        <p:blipFill>
          <a:blip r:embed="rId1"/>
          <a:stretch>
            <a:fillRect/>
          </a:stretch>
        </p:blipFill>
        <p:spPr>
          <a:xfrm rot="1236818">
            <a:off x="13534770" y="-7176551"/>
            <a:ext cx="24813132" cy="17541780"/>
          </a:xfrm>
          <a:prstGeom prst="rect">
            <a:avLst/>
          </a:prstGeom>
        </p:spPr>
      </p:pic>
      <p:sp>
        <p:nvSpPr>
          <p:cNvPr id="2" name="Title 1"/>
          <p:cNvSpPr>
            <a:spLocks noGrp="1"/>
          </p:cNvSpPr>
          <p:nvPr>
            <p:ph type="title"/>
          </p:nvPr>
        </p:nvSpPr>
        <p:spPr>
          <a:xfrm>
            <a:off x="1117459" y="382473"/>
            <a:ext cx="22163088" cy="2423733"/>
          </a:xfrm>
        </p:spPr>
        <p:txBody>
          <a:bodyPr anchor="ctr"/>
          <a:lstStyle/>
          <a:p>
            <a:r>
              <a:rPr lang="en-GB" sz="6600" dirty="0">
                <a:solidFill>
                  <a:schemeClr val="accent1"/>
                </a:solidFill>
              </a:rPr>
              <a:t>Alignment with global and continental goals </a:t>
            </a:r>
            <a:endParaRPr lang="en-GB" sz="6600" dirty="0">
              <a:solidFill>
                <a:schemeClr val="accent1"/>
              </a:solidFill>
            </a:endParaRPr>
          </a:p>
        </p:txBody>
      </p:sp>
      <p:grpSp>
        <p:nvGrpSpPr>
          <p:cNvPr id="50" name="Group 49"/>
          <p:cNvGrpSpPr/>
          <p:nvPr/>
        </p:nvGrpSpPr>
        <p:grpSpPr>
          <a:xfrm>
            <a:off x="1117458" y="2806206"/>
            <a:ext cx="22089746" cy="7784908"/>
            <a:chOff x="1117458" y="2551156"/>
            <a:chExt cx="22089746" cy="10086319"/>
          </a:xfrm>
        </p:grpSpPr>
        <p:sp>
          <p:nvSpPr>
            <p:cNvPr id="16" name="TextBox 15"/>
            <p:cNvSpPr txBox="1"/>
            <p:nvPr/>
          </p:nvSpPr>
          <p:spPr>
            <a:xfrm>
              <a:off x="1516439" y="4293592"/>
              <a:ext cx="7392044" cy="523220"/>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SDG 7 Affordable and Clean Energy </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3" name="TextBox 2"/>
            <p:cNvSpPr txBox="1"/>
            <p:nvPr/>
          </p:nvSpPr>
          <p:spPr>
            <a:xfrm>
              <a:off x="1124341" y="2876732"/>
              <a:ext cx="8183124" cy="707886"/>
            </a:xfrm>
            <a:prstGeom prst="rect">
              <a:avLst/>
            </a:prstGeom>
            <a:noFill/>
          </p:spPr>
          <p:txBody>
            <a:bodyPr wrap="square" rtlCol="0">
              <a:spAutoFit/>
            </a:bodyPr>
            <a:lstStyle/>
            <a:p>
              <a:pPr algn="ctr"/>
              <a:r>
                <a:rPr lang="en-GB" sz="4000" b="1" i="0" dirty="0">
                  <a:solidFill>
                    <a:schemeClr val="accent1"/>
                  </a:solidFill>
                  <a:effectLst/>
                  <a:latin typeface="Arial" panose="020B0604020202020204" pitchFamily="34" charset="0"/>
                  <a:cs typeface="Arial" panose="020B0604020202020204" pitchFamily="34" charset="0"/>
                </a:rPr>
                <a:t>Framework</a:t>
              </a:r>
              <a:endParaRPr lang="en-US" sz="4000" dirty="0">
                <a:solidFill>
                  <a:schemeClr val="accent1"/>
                </a:solidFill>
                <a:latin typeface="Arial" panose="020B0604020202020204" pitchFamily="34" charset="0"/>
                <a:cs typeface="Arial" panose="020B0604020202020204" pitchFamily="34" charset="0"/>
              </a:endParaRPr>
            </a:p>
          </p:txBody>
        </p:sp>
        <p:sp>
          <p:nvSpPr>
            <p:cNvPr id="17" name="TextBox 16"/>
            <p:cNvSpPr txBox="1"/>
            <p:nvPr/>
          </p:nvSpPr>
          <p:spPr>
            <a:xfrm>
              <a:off x="9314347" y="2876732"/>
              <a:ext cx="13883999" cy="707886"/>
            </a:xfrm>
            <a:prstGeom prst="rect">
              <a:avLst/>
            </a:prstGeom>
            <a:noFill/>
          </p:spPr>
          <p:txBody>
            <a:bodyPr wrap="square" rtlCol="0">
              <a:spAutoFit/>
            </a:bodyPr>
            <a:lstStyle/>
            <a:p>
              <a:pPr algn="ctr"/>
              <a:r>
                <a:rPr lang="en-GB" sz="4000" b="1" i="0" dirty="0">
                  <a:solidFill>
                    <a:srgbClr val="1A53EA"/>
                  </a:solidFill>
                  <a:effectLst/>
                  <a:latin typeface="Arial" panose="020B0604020202020204" pitchFamily="34" charset="0"/>
                  <a:cs typeface="Arial" panose="020B0604020202020204" pitchFamily="34" charset="0"/>
                </a:rPr>
                <a:t>Relevance</a:t>
              </a:r>
              <a:endParaRPr lang="en-GB" sz="4000" b="1" i="0" dirty="0">
                <a:solidFill>
                  <a:srgbClr val="1A53EA"/>
                </a:solidFill>
                <a:effectLst/>
                <a:latin typeface="Arial" panose="020B0604020202020204" pitchFamily="34" charset="0"/>
                <a:cs typeface="Arial" panose="020B0604020202020204" pitchFamily="34" charset="0"/>
              </a:endParaRPr>
            </a:p>
          </p:txBody>
        </p:sp>
        <p:sp>
          <p:nvSpPr>
            <p:cNvPr id="5" name="Rectangle 4"/>
            <p:cNvSpPr/>
            <p:nvPr/>
          </p:nvSpPr>
          <p:spPr>
            <a:xfrm>
              <a:off x="1117458" y="2551156"/>
              <a:ext cx="8190007" cy="10086319"/>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 name="Rectangle 5"/>
            <p:cNvSpPr/>
            <p:nvPr/>
          </p:nvSpPr>
          <p:spPr>
            <a:xfrm>
              <a:off x="9308453" y="2551156"/>
              <a:ext cx="13890880" cy="10086319"/>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1124341" y="3821723"/>
              <a:ext cx="220749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124341" y="5287109"/>
              <a:ext cx="22074992"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9307464" y="4293592"/>
              <a:ext cx="13890882" cy="523220"/>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Universal access, efficiency, renewables </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32" name="TextBox 31"/>
            <p:cNvSpPr txBox="1"/>
            <p:nvPr/>
          </p:nvSpPr>
          <p:spPr>
            <a:xfrm>
              <a:off x="1516439" y="5753301"/>
              <a:ext cx="7392044" cy="523220"/>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AU Agenda 2063</a:t>
              </a:r>
              <a:endParaRPr lang="en-GB" sz="2800" i="0" dirty="0">
                <a:solidFill>
                  <a:schemeClr val="accent6"/>
                </a:solidFill>
                <a:effectLst/>
                <a:latin typeface="Arial" panose="020B0604020202020204" pitchFamily="34" charset="0"/>
                <a:cs typeface="Arial" panose="020B0604020202020204" pitchFamily="34" charset="0"/>
              </a:endParaRPr>
            </a:p>
          </p:txBody>
        </p:sp>
        <p:cxnSp>
          <p:nvCxnSpPr>
            <p:cNvPr id="33" name="Straight Connector 32"/>
            <p:cNvCxnSpPr/>
            <p:nvPr/>
          </p:nvCxnSpPr>
          <p:spPr>
            <a:xfrm>
              <a:off x="1124341" y="6746818"/>
              <a:ext cx="22074992"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9307464" y="5753301"/>
              <a:ext cx="13890882" cy="523220"/>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Integrated, prosperous and sustainable Africa</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36" name="TextBox 35"/>
            <p:cNvSpPr txBox="1"/>
            <p:nvPr/>
          </p:nvSpPr>
          <p:spPr>
            <a:xfrm>
              <a:off x="1524310" y="7213009"/>
              <a:ext cx="7392044" cy="523220"/>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AU Climate Strategy</a:t>
              </a:r>
              <a:endParaRPr lang="en-GB" sz="2800" i="0" dirty="0">
                <a:solidFill>
                  <a:schemeClr val="accent6"/>
                </a:solidFill>
                <a:effectLst/>
                <a:latin typeface="Arial" panose="020B0604020202020204" pitchFamily="34" charset="0"/>
                <a:cs typeface="Arial" panose="020B0604020202020204" pitchFamily="34" charset="0"/>
              </a:endParaRPr>
            </a:p>
          </p:txBody>
        </p:sp>
        <p:cxnSp>
          <p:nvCxnSpPr>
            <p:cNvPr id="37" name="Straight Connector 36"/>
            <p:cNvCxnSpPr/>
            <p:nvPr/>
          </p:nvCxnSpPr>
          <p:spPr>
            <a:xfrm>
              <a:off x="1132212" y="8206526"/>
              <a:ext cx="22074992" cy="0"/>
            </a:xfrm>
            <a:prstGeom prst="line">
              <a:avLst/>
            </a:prstGeom>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9315335" y="7213009"/>
              <a:ext cx="13890882" cy="523220"/>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Climate-resilient development pathways</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41" name="TextBox 40"/>
            <p:cNvSpPr txBox="1"/>
            <p:nvPr/>
          </p:nvSpPr>
          <p:spPr>
            <a:xfrm>
              <a:off x="1515452" y="8668611"/>
              <a:ext cx="7392044" cy="523220"/>
            </a:xfrm>
            <a:prstGeom prst="rect">
              <a:avLst/>
            </a:prstGeom>
            <a:noFill/>
          </p:spPr>
          <p:txBody>
            <a:bodyPr wrap="square" rtlCol="0">
              <a:spAutoFit/>
            </a:bodyPr>
            <a:lstStyle/>
            <a:p>
              <a:pPr algn="ctr"/>
              <a:r>
                <a:rPr lang="en-GB" sz="2800" i="0" dirty="0" err="1">
                  <a:solidFill>
                    <a:schemeClr val="accent6"/>
                  </a:solidFill>
                  <a:effectLst/>
                  <a:latin typeface="Arial" panose="020B0604020202020204" pitchFamily="34" charset="0"/>
                  <a:cs typeface="Arial" panose="020B0604020202020204" pitchFamily="34" charset="0"/>
                </a:rPr>
                <a:t>AfCFTA</a:t>
              </a:r>
              <a:endParaRPr lang="en-GB" sz="2800" i="0" dirty="0">
                <a:solidFill>
                  <a:schemeClr val="accent6"/>
                </a:solidFill>
                <a:effectLst/>
                <a:latin typeface="Arial" panose="020B0604020202020204" pitchFamily="34" charset="0"/>
                <a:cs typeface="Arial" panose="020B0604020202020204" pitchFamily="34" charset="0"/>
              </a:endParaRPr>
            </a:p>
          </p:txBody>
        </p:sp>
        <p:cxnSp>
          <p:nvCxnSpPr>
            <p:cNvPr id="42" name="Straight Connector 41"/>
            <p:cNvCxnSpPr/>
            <p:nvPr/>
          </p:nvCxnSpPr>
          <p:spPr>
            <a:xfrm>
              <a:off x="1123354" y="9662128"/>
              <a:ext cx="22074992" cy="0"/>
            </a:xfrm>
            <a:prstGeom prst="line">
              <a:avLst/>
            </a:prstGeom>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9306477" y="8668611"/>
              <a:ext cx="13890882" cy="523220"/>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Cross-border electricity as tradable good</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44" name="TextBox 43"/>
            <p:cNvSpPr txBox="1"/>
            <p:nvPr/>
          </p:nvSpPr>
          <p:spPr>
            <a:xfrm>
              <a:off x="1509557" y="10133996"/>
              <a:ext cx="7392044" cy="523220"/>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Paris Agreement / NDCs</a:t>
              </a:r>
              <a:endParaRPr lang="en-GB" sz="2800" i="0" dirty="0">
                <a:solidFill>
                  <a:schemeClr val="accent6"/>
                </a:solidFill>
                <a:effectLst/>
                <a:latin typeface="Arial" panose="020B0604020202020204" pitchFamily="34" charset="0"/>
                <a:cs typeface="Arial" panose="020B0604020202020204" pitchFamily="34" charset="0"/>
              </a:endParaRPr>
            </a:p>
          </p:txBody>
        </p:sp>
        <p:cxnSp>
          <p:nvCxnSpPr>
            <p:cNvPr id="45" name="Straight Connector 44"/>
            <p:cNvCxnSpPr/>
            <p:nvPr/>
          </p:nvCxnSpPr>
          <p:spPr>
            <a:xfrm>
              <a:off x="1117459" y="11127513"/>
              <a:ext cx="22074992" cy="0"/>
            </a:xfrm>
            <a:prstGeom prst="line">
              <a:avLst/>
            </a:prstGeom>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9300582" y="10133996"/>
              <a:ext cx="13890882" cy="523220"/>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Mitigates emissions via green energy and efficiency</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47" name="TextBox 46"/>
            <p:cNvSpPr txBox="1"/>
            <p:nvPr/>
          </p:nvSpPr>
          <p:spPr>
            <a:xfrm>
              <a:off x="1524310" y="11597811"/>
              <a:ext cx="7392044" cy="523220"/>
            </a:xfrm>
            <a:prstGeom prst="rect">
              <a:avLst/>
            </a:prstGeom>
            <a:noFill/>
          </p:spPr>
          <p:txBody>
            <a:bodyPr wrap="square" rtlCol="0">
              <a:spAutoFit/>
            </a:bodyPr>
            <a:lstStyle/>
            <a:p>
              <a:pPr algn="ctr"/>
              <a:r>
                <a:rPr lang="en-GB" sz="2800" i="0" dirty="0">
                  <a:solidFill>
                    <a:schemeClr val="accent6"/>
                  </a:solidFill>
                  <a:effectLst/>
                  <a:latin typeface="Arial" panose="020B0604020202020204" pitchFamily="34" charset="0"/>
                  <a:cs typeface="Arial" panose="020B0604020202020204" pitchFamily="34" charset="0"/>
                </a:rPr>
                <a:t>EU-AU Strategic Partnership</a:t>
              </a:r>
              <a:endParaRPr lang="en-GB" sz="2800" i="0" dirty="0">
                <a:solidFill>
                  <a:schemeClr val="accent6"/>
                </a:solidFill>
                <a:effectLst/>
                <a:latin typeface="Arial" panose="020B0604020202020204" pitchFamily="34" charset="0"/>
                <a:cs typeface="Arial" panose="020B0604020202020204" pitchFamily="34" charset="0"/>
              </a:endParaRPr>
            </a:p>
          </p:txBody>
        </p:sp>
        <p:sp>
          <p:nvSpPr>
            <p:cNvPr id="48" name="TextBox 47"/>
            <p:cNvSpPr txBox="1"/>
            <p:nvPr/>
          </p:nvSpPr>
          <p:spPr>
            <a:xfrm>
              <a:off x="9315335" y="11597811"/>
              <a:ext cx="13890882" cy="523220"/>
            </a:xfrm>
            <a:prstGeom prst="rect">
              <a:avLst/>
            </a:prstGeom>
            <a:noFill/>
          </p:spPr>
          <p:txBody>
            <a:bodyPr wrap="square" rtlCol="0">
              <a:spAutoFit/>
            </a:bodyPr>
            <a:lstStyle/>
            <a:p>
              <a:pPr algn="ctr"/>
              <a:r>
                <a:rPr lang="en-GB" sz="2800" b="1" i="0" dirty="0">
                  <a:solidFill>
                    <a:schemeClr val="accent6"/>
                  </a:solidFill>
                  <a:effectLst/>
                  <a:latin typeface="Arial" panose="020B0604020202020204" pitchFamily="34" charset="0"/>
                  <a:cs typeface="Arial" panose="020B0604020202020204" pitchFamily="34" charset="0"/>
                </a:rPr>
                <a:t>Supports </a:t>
              </a:r>
              <a:r>
                <a:rPr lang="en-GB" sz="2800" b="1" i="0" dirty="0" err="1">
                  <a:solidFill>
                    <a:schemeClr val="accent6"/>
                  </a:solidFill>
                  <a:effectLst/>
                  <a:latin typeface="Arial" panose="020B0604020202020204" pitchFamily="34" charset="0"/>
                  <a:cs typeface="Arial" panose="020B0604020202020204" pitchFamily="34" charset="0"/>
                </a:rPr>
                <a:t>AfSEM</a:t>
              </a:r>
              <a:r>
                <a:rPr lang="en-GB" sz="2800" b="1" i="0" dirty="0">
                  <a:solidFill>
                    <a:schemeClr val="accent6"/>
                  </a:solidFill>
                  <a:effectLst/>
                  <a:latin typeface="Arial" panose="020B0604020202020204" pitchFamily="34" charset="0"/>
                  <a:cs typeface="Arial" panose="020B0604020202020204" pitchFamily="34" charset="0"/>
                </a:rPr>
                <a:t> and CMP under energy cooperation</a:t>
              </a:r>
              <a:endParaRPr lang="en-GB" sz="2800" i="0" dirty="0">
                <a:solidFill>
                  <a:schemeClr val="accent6"/>
                </a:solidFill>
                <a:effectLst/>
                <a:latin typeface="Arial" panose="020B0604020202020204" pitchFamily="34" charset="0"/>
                <a:cs typeface="Arial" panose="020B0604020202020204" pitchFamily="34" charset="0"/>
              </a:endParaRPr>
            </a:p>
          </p:txBody>
        </p:sp>
      </p:grpSp>
      <p:sp>
        <p:nvSpPr>
          <p:cNvPr id="52" name="TextBox 51"/>
          <p:cNvSpPr txBox="1"/>
          <p:nvPr/>
        </p:nvSpPr>
        <p:spPr>
          <a:xfrm>
            <a:off x="1117458" y="10842403"/>
            <a:ext cx="20247428" cy="523220"/>
          </a:xfrm>
          <a:prstGeom prst="rect">
            <a:avLst/>
          </a:prstGeom>
          <a:noFill/>
        </p:spPr>
        <p:txBody>
          <a:bodyPr wrap="square">
            <a:spAutoFit/>
          </a:bodyPr>
          <a:lstStyle/>
          <a:p>
            <a:r>
              <a:rPr lang="en-GB" sz="2800" b="0" i="1" dirty="0">
                <a:solidFill>
                  <a:srgbClr val="000000"/>
                </a:solidFill>
                <a:effectLst/>
                <a:latin typeface="Arial" panose="020B0604020202020204" pitchFamily="34" charset="0"/>
                <a:cs typeface="Arial" panose="020B0604020202020204" pitchFamily="34" charset="0"/>
              </a:rPr>
              <a:t>CEPA strengthens Africa’s leadership in clean energy and deepens Africa-Europe collaboration.</a:t>
            </a:r>
            <a:r>
              <a:rPr lang="en-GB" sz="2800" b="0" i="0" dirty="0">
                <a:solidFill>
                  <a:srgbClr val="000000"/>
                </a:solidFill>
                <a:effectLst/>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13"/>
          </p:nvPr>
        </p:nvPicPr>
        <p:blipFill>
          <a:blip r:embed="rId1" cstate="email"/>
          <a:srcRect/>
          <a:stretch>
            <a:fillRect/>
          </a:stretch>
        </p:blipFill>
        <p:spPr/>
      </p:pic>
      <p:sp>
        <p:nvSpPr>
          <p:cNvPr id="19" name="Title 9"/>
          <p:cNvSpPr>
            <a:spLocks noGrp="1"/>
          </p:cNvSpPr>
          <p:nvPr>
            <p:ph type="title"/>
          </p:nvPr>
        </p:nvSpPr>
        <p:spPr/>
        <p:txBody>
          <a:bodyPr/>
          <a:lstStyle/>
          <a:p>
            <a:r>
              <a:rPr lang="en-GB" sz="8000" dirty="0">
                <a:solidFill>
                  <a:schemeClr val="accent6"/>
                </a:solidFill>
              </a:rPr>
              <a:t>Governance and Implementation</a:t>
            </a:r>
            <a:r>
              <a:rPr lang="en-GB" sz="8000" dirty="0">
                <a:solidFill>
                  <a:schemeClr val="bg1"/>
                </a:solidFill>
              </a:rPr>
              <a:t>.</a:t>
            </a:r>
            <a:endParaRPr lang="en-US" sz="8000" dirty="0">
              <a:solidFill>
                <a:schemeClr val="bg1"/>
              </a:solidFill>
            </a:endParaRPr>
          </a:p>
        </p:txBody>
      </p:sp>
      <p:sp>
        <p:nvSpPr>
          <p:cNvPr id="2" name="TextBox 1"/>
          <p:cNvSpPr txBox="1"/>
          <p:nvPr/>
        </p:nvSpPr>
        <p:spPr>
          <a:xfrm>
            <a:off x="1452283" y="8200583"/>
            <a:ext cx="9640834" cy="461665"/>
          </a:xfrm>
          <a:prstGeom prst="rect">
            <a:avLst/>
          </a:prstGeom>
          <a:noFill/>
        </p:spPr>
        <p:txBody>
          <a:bodyPr wrap="square">
            <a:spAutoFit/>
          </a:bodyPr>
          <a:lstStyle/>
          <a:p>
            <a:r>
              <a:rPr lang="en-GB" sz="2400" b="0" i="1" dirty="0">
                <a:solidFill>
                  <a:schemeClr val="accent6"/>
                </a:solidFill>
                <a:effectLst/>
                <a:latin typeface="Arial" panose="020B0604020202020204" pitchFamily="34" charset="0"/>
                <a:cs typeface="Arial" panose="020B0604020202020204" pitchFamily="34" charset="0"/>
              </a:rPr>
              <a:t>Photo: </a:t>
            </a:r>
            <a:r>
              <a:rPr lang="en-GB" sz="2400" i="1" dirty="0" err="1">
                <a:solidFill>
                  <a:schemeClr val="accent6"/>
                </a:solidFill>
                <a:latin typeface="Arial" panose="020B0604020202020204" pitchFamily="34" charset="0"/>
                <a:cs typeface="Arial" panose="020B0604020202020204" pitchFamily="34" charset="0"/>
              </a:rPr>
              <a:t>Silvere</a:t>
            </a:r>
            <a:r>
              <a:rPr lang="en-GB" sz="2400" i="1" dirty="0">
                <a:solidFill>
                  <a:schemeClr val="accent6"/>
                </a:solidFill>
                <a:latin typeface="Arial" panose="020B0604020202020204" pitchFamily="34" charset="0"/>
                <a:cs typeface="Arial" panose="020B0604020202020204" pitchFamily="34" charset="0"/>
              </a:rPr>
              <a:t> </a:t>
            </a:r>
            <a:r>
              <a:rPr lang="en-GB" sz="2400" i="1" dirty="0" err="1">
                <a:solidFill>
                  <a:schemeClr val="accent6"/>
                </a:solidFill>
                <a:latin typeface="Arial" panose="020B0604020202020204" pitchFamily="34" charset="0"/>
                <a:cs typeface="Arial" panose="020B0604020202020204" pitchFamily="34" charset="0"/>
              </a:rPr>
              <a:t>Meya</a:t>
            </a:r>
            <a:r>
              <a:rPr lang="en-GB" sz="2400" b="0" i="1" dirty="0">
                <a:solidFill>
                  <a:schemeClr val="accent6"/>
                </a:solidFill>
                <a:effectLst/>
                <a:latin typeface="Arial" panose="020B0604020202020204" pitchFamily="34" charset="0"/>
                <a:cs typeface="Arial" panose="020B0604020202020204" pitchFamily="34" charset="0"/>
              </a:rPr>
              <a:t>, </a:t>
            </a:r>
            <a:r>
              <a:rPr lang="en-GB" sz="2400" b="0" i="1" dirty="0" err="1">
                <a:solidFill>
                  <a:schemeClr val="accent6"/>
                </a:solidFill>
                <a:effectLst/>
                <a:latin typeface="Arial" panose="020B0604020202020204" pitchFamily="34" charset="0"/>
                <a:cs typeface="Arial" panose="020B0604020202020204" pitchFamily="34" charset="0"/>
              </a:rPr>
              <a:t>Pexels</a:t>
            </a:r>
            <a:r>
              <a:rPr lang="en-GB" sz="2400" b="0" i="1" dirty="0">
                <a:solidFill>
                  <a:schemeClr val="accent6"/>
                </a:solidFill>
                <a:effectLst/>
                <a:latin typeface="Arial" panose="020B0604020202020204" pitchFamily="34" charset="0"/>
                <a:cs typeface="Arial" panose="020B0604020202020204" pitchFamily="34" charset="0"/>
              </a:rPr>
              <a:t>.</a:t>
            </a:r>
            <a:endParaRPr lang="en-US" sz="2400" i="1" dirty="0">
              <a:solidFill>
                <a:schemeClr val="accent6"/>
              </a:solidFill>
              <a:latin typeface="Arial" panose="020B0604020202020204" pitchFamily="34" charset="0"/>
              <a:cs typeface="Arial" panose="020B0604020202020204" pitchFamily="34" charset="0"/>
            </a:endParaRPr>
          </a:p>
        </p:txBody>
      </p:sp>
      <p:pic>
        <p:nvPicPr>
          <p:cNvPr id="10" name="Content Placeholder 7"/>
          <p:cNvPicPr>
            <a:picLocks noGrp="1" noRot="1" noChangeAspect="1" noMove="1" noResize="1" noEditPoints="1" noAdjustHandles="1" noChangeArrowheads="1" noChangeShapeType="1" noCrop="1"/>
          </p:cNvPicPr>
          <p:nvPr/>
        </p:nvPicPr>
        <p:blipFill>
          <a:blip r:embed="rId2" cstate="print"/>
          <a:stretch>
            <a:fillRect/>
          </a:stretch>
        </p:blipFill>
        <p:spPr>
          <a:xfrm rot="6144241">
            <a:off x="5847437" y="-3476001"/>
            <a:ext cx="21141892" cy="2325879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486132" y="2575583"/>
            <a:ext cx="11151492" cy="9745421"/>
          </a:xfrm>
        </p:spPr>
        <p:txBody>
          <a:bodyPr>
            <a:normAutofit/>
          </a:bodyPr>
          <a:lstStyle/>
          <a:p>
            <a:pPr>
              <a:spcBef>
                <a:spcPts val="1000"/>
              </a:spcBef>
              <a:spcAft>
                <a:spcPts val="650"/>
              </a:spcAft>
              <a:buClr>
                <a:srgbClr val="00125C"/>
              </a:buClr>
              <a:buSzPct val="120000"/>
            </a:pPr>
            <a:r>
              <a:rPr lang="en-GB" b="1" dirty="0"/>
              <a:t>AUC-DIE</a:t>
            </a:r>
            <a:r>
              <a:rPr lang="en-GB" dirty="0"/>
              <a:t> Strategic oversight, coordination, and monitoring of the </a:t>
            </a:r>
            <a:r>
              <a:rPr lang="en-GB" dirty="0" err="1"/>
              <a:t>AfSEM</a:t>
            </a:r>
            <a:r>
              <a:rPr lang="en-GB" dirty="0"/>
              <a:t> </a:t>
            </a:r>
            <a:endParaRPr lang="en-GB" dirty="0"/>
          </a:p>
          <a:p>
            <a:pPr>
              <a:spcBef>
                <a:spcPts val="1000"/>
              </a:spcBef>
              <a:spcAft>
                <a:spcPts val="650"/>
              </a:spcAft>
              <a:buClr>
                <a:srgbClr val="00125C"/>
              </a:buClr>
              <a:buSzPct val="120000"/>
            </a:pPr>
            <a:r>
              <a:rPr lang="en-GB" b="1" dirty="0"/>
              <a:t>AUDA-NEPAD</a:t>
            </a:r>
            <a:r>
              <a:rPr lang="en-GB" dirty="0"/>
              <a:t> Leads CMP technical development and infrastructure planning </a:t>
            </a:r>
            <a:endParaRPr lang="en-GB" dirty="0"/>
          </a:p>
          <a:p>
            <a:pPr>
              <a:spcBef>
                <a:spcPts val="1000"/>
              </a:spcBef>
              <a:spcAft>
                <a:spcPts val="650"/>
              </a:spcAft>
              <a:buClr>
                <a:srgbClr val="00125C"/>
              </a:buClr>
              <a:buSzPct val="120000"/>
            </a:pPr>
            <a:r>
              <a:rPr lang="en-GB" b="1" dirty="0"/>
              <a:t>AFREC</a:t>
            </a:r>
            <a:r>
              <a:rPr lang="en-GB" dirty="0"/>
              <a:t> Oversees </a:t>
            </a:r>
            <a:r>
              <a:rPr lang="en-GB" dirty="0" err="1"/>
              <a:t>AfEES</a:t>
            </a:r>
            <a:r>
              <a:rPr lang="en-GB" dirty="0"/>
              <a:t> and energy data systems </a:t>
            </a:r>
            <a:endParaRPr lang="en-GB" dirty="0"/>
          </a:p>
          <a:p>
            <a:pPr>
              <a:spcBef>
                <a:spcPts val="1000"/>
              </a:spcBef>
              <a:spcAft>
                <a:spcPts val="650"/>
              </a:spcAft>
              <a:buClr>
                <a:srgbClr val="00125C"/>
              </a:buClr>
              <a:buSzPct val="120000"/>
            </a:pPr>
            <a:r>
              <a:rPr lang="en-GB" b="1" dirty="0"/>
              <a:t>RECs and Power Pools </a:t>
            </a:r>
            <a:r>
              <a:rPr lang="en-GB" dirty="0"/>
              <a:t>(e.g. WAPP, SAPP, EAPP, CAPP) Implement market rules and regional coordination </a:t>
            </a:r>
            <a:endParaRPr lang="en-GB" dirty="0"/>
          </a:p>
        </p:txBody>
      </p:sp>
      <p:sp>
        <p:nvSpPr>
          <p:cNvPr id="18" name="TextBox 17"/>
          <p:cNvSpPr txBox="1"/>
          <p:nvPr/>
        </p:nvSpPr>
        <p:spPr>
          <a:xfrm>
            <a:off x="2486132" y="10909584"/>
            <a:ext cx="11384362" cy="461665"/>
          </a:xfrm>
          <a:prstGeom prst="rect">
            <a:avLst/>
          </a:prstGeom>
          <a:noFill/>
        </p:spPr>
        <p:txBody>
          <a:bodyPr wrap="square">
            <a:spAutoFit/>
          </a:bodyPr>
          <a:lstStyle/>
          <a:p>
            <a:r>
              <a:rPr lang="en-GB" sz="2400" b="0" i="1" dirty="0">
                <a:solidFill>
                  <a:schemeClr val="accent6"/>
                </a:solidFill>
                <a:effectLst/>
                <a:latin typeface="Arial" panose="020B0604020202020204" pitchFamily="34" charset="0"/>
                <a:cs typeface="Arial" panose="020B0604020202020204" pitchFamily="34" charset="0"/>
              </a:rPr>
              <a:t>Photos: Kindel Media, </a:t>
            </a:r>
            <a:r>
              <a:rPr lang="en-GB" sz="2400" b="0" i="1" dirty="0" err="1">
                <a:solidFill>
                  <a:schemeClr val="accent6"/>
                </a:solidFill>
                <a:effectLst/>
                <a:latin typeface="Arial" panose="020B0604020202020204" pitchFamily="34" charset="0"/>
                <a:cs typeface="Arial" panose="020B0604020202020204" pitchFamily="34" charset="0"/>
              </a:rPr>
              <a:t>Pexels</a:t>
            </a:r>
            <a:r>
              <a:rPr lang="en-GB" sz="2400" b="0" i="1" dirty="0">
                <a:solidFill>
                  <a:schemeClr val="accent6"/>
                </a:solidFill>
                <a:effectLst/>
                <a:latin typeface="Arial" panose="020B0604020202020204" pitchFamily="34" charset="0"/>
                <a:cs typeface="Arial" panose="020B0604020202020204" pitchFamily="34" charset="0"/>
              </a:rPr>
              <a:t>.</a:t>
            </a:r>
            <a:endParaRPr lang="en-US" sz="2400" i="1" dirty="0">
              <a:solidFill>
                <a:schemeClr val="accent6"/>
              </a:solidFill>
              <a:latin typeface="Arial" panose="020B0604020202020204" pitchFamily="34" charset="0"/>
              <a:cs typeface="Arial" panose="020B0604020202020204" pitchFamily="34" charset="0"/>
            </a:endParaRPr>
          </a:p>
        </p:txBody>
      </p:sp>
      <p:pic>
        <p:nvPicPr>
          <p:cNvPr id="4" name="Graphic 3" descr="Clipboard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00875" y="2575583"/>
            <a:ext cx="914400" cy="914400"/>
          </a:xfrm>
          <a:prstGeom prst="rect">
            <a:avLst/>
          </a:prstGeom>
        </p:spPr>
      </p:pic>
      <p:pic>
        <p:nvPicPr>
          <p:cNvPr id="7" name="Graphic 6" descr="Gantt Chart outlin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0875" y="4929450"/>
            <a:ext cx="914400" cy="914400"/>
          </a:xfrm>
          <a:prstGeom prst="rect">
            <a:avLst/>
          </a:prstGeom>
        </p:spPr>
      </p:pic>
      <p:pic>
        <p:nvPicPr>
          <p:cNvPr id="13" name="Graphic 12" descr="Research outline"/>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00875" y="6737692"/>
            <a:ext cx="914400" cy="914400"/>
          </a:xfrm>
          <a:prstGeom prst="rect">
            <a:avLst/>
          </a:prstGeom>
        </p:spPr>
      </p:pic>
      <p:pic>
        <p:nvPicPr>
          <p:cNvPr id="19" name="Graphic 18" descr="Circles with arrows outline"/>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73458" y="8286275"/>
            <a:ext cx="914400" cy="914400"/>
          </a:xfrm>
          <a:prstGeom prst="rect">
            <a:avLst/>
          </a:prstGeom>
        </p:spPr>
      </p:pic>
      <p:sp>
        <p:nvSpPr>
          <p:cNvPr id="3" name="Title 1"/>
          <p:cNvSpPr>
            <a:spLocks noGrp="1"/>
          </p:cNvSpPr>
          <p:nvPr>
            <p:ph type="title"/>
          </p:nvPr>
        </p:nvSpPr>
        <p:spPr>
          <a:xfrm>
            <a:off x="1117459" y="382473"/>
            <a:ext cx="22163088" cy="2423733"/>
          </a:xfrm>
        </p:spPr>
        <p:txBody>
          <a:bodyPr anchor="ctr"/>
          <a:lstStyle/>
          <a:p>
            <a:r>
              <a:rPr lang="en-GB" sz="6600" dirty="0">
                <a:solidFill>
                  <a:schemeClr val="accent1"/>
                </a:solidFill>
              </a:rPr>
              <a:t>Key Institutions</a:t>
            </a:r>
            <a:endParaRPr lang="en-GB" sz="6600" dirty="0">
              <a:solidFill>
                <a:schemeClr val="accent1"/>
              </a:solidFill>
            </a:endParaRPr>
          </a:p>
        </p:txBody>
      </p:sp>
      <p:pic>
        <p:nvPicPr>
          <p:cNvPr id="23" name="Picture Placeholder 22" descr="A close-up of a car&#10;&#10;AI-generated content may be incorrect."/>
          <p:cNvPicPr>
            <a:picLocks noGrp="1" noChangeAspect="1"/>
          </p:cNvPicPr>
          <p:nvPr>
            <p:ph type="pic" sz="quarter" idx="15"/>
          </p:nvPr>
        </p:nvPicPr>
        <p:blipFill>
          <a:blip r:embed="rId9" cstate="email"/>
          <a:srcRect/>
          <a:stretch>
            <a:fillRect/>
          </a:stretch>
        </p:blipFill>
        <p:spPr/>
      </p:pic>
      <p:pic>
        <p:nvPicPr>
          <p:cNvPr id="31" name="Picture Placeholder 30" descr="A power lines on a tower&#10;&#10;AI-generated content may be incorrect."/>
          <p:cNvPicPr>
            <a:picLocks noGrp="1" noChangeAspect="1"/>
          </p:cNvPicPr>
          <p:nvPr>
            <p:ph type="pic" sz="quarter" idx="11"/>
          </p:nvPr>
        </p:nvPicPr>
        <p:blipFill>
          <a:blip r:embed="rId10" cstate="email"/>
          <a:srcRect l="-88"/>
          <a:stretch>
            <a:fillRect/>
          </a:stretch>
        </p:blipFill>
        <p:spPr>
          <a:xfrm>
            <a:off x="19763872" y="13538"/>
            <a:ext cx="4555791" cy="4554284"/>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300875" y="2586446"/>
            <a:ext cx="12569619" cy="7884909"/>
          </a:xfrm>
        </p:spPr>
        <p:txBody>
          <a:bodyPr>
            <a:normAutofit/>
          </a:bodyPr>
          <a:lstStyle/>
          <a:p>
            <a:pPr>
              <a:spcBef>
                <a:spcPts val="1000"/>
              </a:spcBef>
              <a:spcAft>
                <a:spcPts val="650"/>
              </a:spcAft>
              <a:buClr>
                <a:srgbClr val="00125C"/>
              </a:buClr>
              <a:buSzPct val="120000"/>
            </a:pPr>
            <a:r>
              <a:rPr lang="en-GB" b="1" dirty="0"/>
              <a:t>SPCU – Single Project Coordination Unit hosted by AUC-DIE </a:t>
            </a:r>
            <a:endParaRPr lang="en-GB" b="1" dirty="0"/>
          </a:p>
          <a:p>
            <a:pPr marL="685800" indent="-685800">
              <a:spcBef>
                <a:spcPts val="1000"/>
              </a:spcBef>
              <a:spcAft>
                <a:spcPts val="650"/>
              </a:spcAft>
              <a:buClr>
                <a:srgbClr val="00125C"/>
              </a:buClr>
              <a:buSzPct val="120000"/>
              <a:buFont typeface="Arial" panose="020B0604020202020204" pitchFamily="34" charset="0"/>
              <a:buChar char="•"/>
            </a:pPr>
            <a:r>
              <a:rPr lang="en-GB" sz="4000" dirty="0"/>
              <a:t>Manages technical coordination, M&amp;E </a:t>
            </a:r>
            <a:br>
              <a:rPr lang="en-GB" sz="4000" dirty="0"/>
            </a:br>
            <a:r>
              <a:rPr lang="en-GB" sz="4000" dirty="0"/>
              <a:t>and stakeholder alignment </a:t>
            </a:r>
            <a:endParaRPr lang="en-GB" sz="4000" dirty="0"/>
          </a:p>
          <a:p>
            <a:pPr marL="685800" indent="-685800">
              <a:spcBef>
                <a:spcPts val="1000"/>
              </a:spcBef>
              <a:spcAft>
                <a:spcPts val="650"/>
              </a:spcAft>
              <a:buClr>
                <a:srgbClr val="00125C"/>
              </a:buClr>
              <a:buSzPct val="120000"/>
              <a:buFont typeface="Arial" panose="020B0604020202020204" pitchFamily="34" charset="0"/>
              <a:buChar char="•"/>
            </a:pPr>
            <a:r>
              <a:rPr lang="en-GB" sz="4000" dirty="0"/>
              <a:t>Oversees 5 working groups: </a:t>
            </a:r>
            <a:endParaRPr lang="en-GB" sz="4000" dirty="0"/>
          </a:p>
          <a:p>
            <a:pPr marL="1826260" lvl="1" indent="-914400">
              <a:spcBef>
                <a:spcPts val="1000"/>
              </a:spcBef>
              <a:spcAft>
                <a:spcPts val="650"/>
              </a:spcAft>
              <a:buClr>
                <a:srgbClr val="00125C"/>
              </a:buClr>
              <a:buSzPct val="80000"/>
              <a:buFont typeface="Courier New" panose="02070309020205020404" pitchFamily="49" charset="0"/>
              <a:buChar char="o"/>
            </a:pPr>
            <a:r>
              <a:rPr lang="en-GB" sz="4000" dirty="0">
                <a:solidFill>
                  <a:srgbClr val="00125C"/>
                </a:solidFill>
                <a:latin typeface="Arial" panose="020B0604020202020204" pitchFamily="34" charset="0"/>
                <a:cs typeface="Arial" panose="020B0604020202020204" pitchFamily="34" charset="0"/>
              </a:rPr>
              <a:t>Electricity infrastructure </a:t>
            </a:r>
            <a:endParaRPr lang="en-GB" sz="4000" dirty="0">
              <a:solidFill>
                <a:srgbClr val="00125C"/>
              </a:solidFill>
              <a:latin typeface="Arial" panose="020B0604020202020204" pitchFamily="34" charset="0"/>
              <a:cs typeface="Arial" panose="020B0604020202020204" pitchFamily="34" charset="0"/>
            </a:endParaRPr>
          </a:p>
          <a:p>
            <a:pPr marL="1826260" lvl="1" indent="-914400">
              <a:spcBef>
                <a:spcPts val="1000"/>
              </a:spcBef>
              <a:spcAft>
                <a:spcPts val="650"/>
              </a:spcAft>
              <a:buClr>
                <a:srgbClr val="00125C"/>
              </a:buClr>
              <a:buSzPct val="80000"/>
              <a:buFont typeface="Courier New" panose="02070309020205020404" pitchFamily="49" charset="0"/>
              <a:buChar char="o"/>
            </a:pPr>
            <a:r>
              <a:rPr lang="en-GB" sz="4000" dirty="0">
                <a:solidFill>
                  <a:srgbClr val="00125C"/>
                </a:solidFill>
                <a:latin typeface="Arial" panose="020B0604020202020204" pitchFamily="34" charset="0"/>
                <a:cs typeface="Arial" panose="020B0604020202020204" pitchFamily="34" charset="0"/>
              </a:rPr>
              <a:t>Regulation and market operation </a:t>
            </a:r>
            <a:endParaRPr lang="en-GB" sz="4000" dirty="0">
              <a:solidFill>
                <a:srgbClr val="00125C"/>
              </a:solidFill>
              <a:latin typeface="Arial" panose="020B0604020202020204" pitchFamily="34" charset="0"/>
              <a:cs typeface="Arial" panose="020B0604020202020204" pitchFamily="34" charset="0"/>
            </a:endParaRPr>
          </a:p>
          <a:p>
            <a:pPr marL="1826260" lvl="1" indent="-914400">
              <a:spcBef>
                <a:spcPts val="1000"/>
              </a:spcBef>
              <a:spcAft>
                <a:spcPts val="650"/>
              </a:spcAft>
              <a:buClr>
                <a:srgbClr val="00125C"/>
              </a:buClr>
              <a:buSzPct val="80000"/>
              <a:buFont typeface="Courier New" panose="02070309020205020404" pitchFamily="49" charset="0"/>
              <a:buChar char="o"/>
            </a:pPr>
            <a:r>
              <a:rPr lang="en-GB" sz="4000" dirty="0">
                <a:solidFill>
                  <a:srgbClr val="00125C"/>
                </a:solidFill>
                <a:latin typeface="Arial" panose="020B0604020202020204" pitchFamily="34" charset="0"/>
                <a:cs typeface="Arial" panose="020B0604020202020204" pitchFamily="34" charset="0"/>
              </a:rPr>
              <a:t>Investment coordination </a:t>
            </a:r>
            <a:endParaRPr lang="en-GB" sz="4000" dirty="0">
              <a:solidFill>
                <a:srgbClr val="00125C"/>
              </a:solidFill>
              <a:latin typeface="Arial" panose="020B0604020202020204" pitchFamily="34" charset="0"/>
              <a:cs typeface="Arial" panose="020B0604020202020204" pitchFamily="34" charset="0"/>
            </a:endParaRPr>
          </a:p>
          <a:p>
            <a:pPr marL="1826260" lvl="1" indent="-914400">
              <a:spcBef>
                <a:spcPts val="1000"/>
              </a:spcBef>
              <a:spcAft>
                <a:spcPts val="650"/>
              </a:spcAft>
              <a:buClr>
                <a:srgbClr val="00125C"/>
              </a:buClr>
              <a:buSzPct val="80000"/>
              <a:buFont typeface="Courier New" panose="02070309020205020404" pitchFamily="49" charset="0"/>
              <a:buChar char="o"/>
            </a:pPr>
            <a:r>
              <a:rPr lang="en-GB" sz="4000" dirty="0">
                <a:solidFill>
                  <a:srgbClr val="00125C"/>
                </a:solidFill>
                <a:latin typeface="Arial" panose="020B0604020202020204" pitchFamily="34" charset="0"/>
                <a:cs typeface="Arial" panose="020B0604020202020204" pitchFamily="34" charset="0"/>
              </a:rPr>
              <a:t>Renewable energy and climate mainstreaming </a:t>
            </a:r>
            <a:endParaRPr lang="en-GB" sz="4000" dirty="0">
              <a:solidFill>
                <a:srgbClr val="00125C"/>
              </a:solidFill>
              <a:latin typeface="Arial" panose="020B0604020202020204" pitchFamily="34" charset="0"/>
              <a:cs typeface="Arial" panose="020B0604020202020204" pitchFamily="34" charset="0"/>
            </a:endParaRPr>
          </a:p>
          <a:p>
            <a:pPr marL="1826260" lvl="1" indent="-914400">
              <a:spcBef>
                <a:spcPts val="1000"/>
              </a:spcBef>
              <a:spcAft>
                <a:spcPts val="650"/>
              </a:spcAft>
              <a:buClr>
                <a:srgbClr val="00125C"/>
              </a:buClr>
              <a:buSzPct val="80000"/>
              <a:buFont typeface="Courier New" panose="02070309020205020404" pitchFamily="49" charset="0"/>
              <a:buChar char="o"/>
            </a:pPr>
            <a:r>
              <a:rPr lang="en-GB" sz="4000" dirty="0">
                <a:solidFill>
                  <a:srgbClr val="00125C"/>
                </a:solidFill>
                <a:latin typeface="Arial" panose="020B0604020202020204" pitchFamily="34" charset="0"/>
                <a:cs typeface="Arial" panose="020B0604020202020204" pitchFamily="34" charset="0"/>
              </a:rPr>
              <a:t>Energy efficiency and energy transition</a:t>
            </a:r>
            <a:endParaRPr lang="en-GB" sz="4000" dirty="0">
              <a:solidFill>
                <a:srgbClr val="00125C"/>
              </a:solidFill>
              <a:latin typeface="Arial" panose="020B0604020202020204" pitchFamily="34" charset="0"/>
              <a:cs typeface="Arial" panose="020B0604020202020204" pitchFamily="34" charset="0"/>
            </a:endParaRPr>
          </a:p>
        </p:txBody>
      </p:sp>
      <p:sp>
        <p:nvSpPr>
          <p:cNvPr id="18" name="TextBox 17"/>
          <p:cNvSpPr txBox="1"/>
          <p:nvPr/>
        </p:nvSpPr>
        <p:spPr>
          <a:xfrm>
            <a:off x="1300875" y="10667889"/>
            <a:ext cx="10388103" cy="461665"/>
          </a:xfrm>
          <a:prstGeom prst="rect">
            <a:avLst/>
          </a:prstGeom>
          <a:noFill/>
        </p:spPr>
        <p:txBody>
          <a:bodyPr wrap="square">
            <a:spAutoFit/>
          </a:bodyPr>
          <a:lstStyle/>
          <a:p>
            <a:r>
              <a:rPr lang="en-GB" sz="2400" b="0" i="1" dirty="0">
                <a:solidFill>
                  <a:schemeClr val="accent6"/>
                </a:solidFill>
                <a:effectLst/>
                <a:latin typeface="Arial" panose="020B0604020202020204" pitchFamily="34" charset="0"/>
                <a:cs typeface="Arial" panose="020B0604020202020204" pitchFamily="34" charset="0"/>
              </a:rPr>
              <a:t>Photos: Kindel Media, </a:t>
            </a:r>
            <a:r>
              <a:rPr lang="en-GB" sz="2400" b="0" i="1" dirty="0" err="1">
                <a:solidFill>
                  <a:schemeClr val="accent6"/>
                </a:solidFill>
                <a:effectLst/>
                <a:latin typeface="Arial" panose="020B0604020202020204" pitchFamily="34" charset="0"/>
                <a:cs typeface="Arial" panose="020B0604020202020204" pitchFamily="34" charset="0"/>
              </a:rPr>
              <a:t>Pexels</a:t>
            </a:r>
            <a:r>
              <a:rPr lang="en-GB" sz="2400" b="0" i="1" dirty="0">
                <a:solidFill>
                  <a:schemeClr val="accent6"/>
                </a:solidFill>
                <a:effectLst/>
                <a:latin typeface="Arial" panose="020B0604020202020204" pitchFamily="34" charset="0"/>
                <a:cs typeface="Arial" panose="020B0604020202020204" pitchFamily="34" charset="0"/>
              </a:rPr>
              <a:t>.</a:t>
            </a:r>
            <a:endParaRPr lang="en-US" sz="2400" i="1" dirty="0">
              <a:solidFill>
                <a:schemeClr val="accent6"/>
              </a:solidFill>
              <a:latin typeface="Arial" panose="020B0604020202020204" pitchFamily="34" charset="0"/>
              <a:cs typeface="Arial" panose="020B0604020202020204" pitchFamily="34" charset="0"/>
            </a:endParaRPr>
          </a:p>
        </p:txBody>
      </p:sp>
      <p:sp>
        <p:nvSpPr>
          <p:cNvPr id="3" name="Title 1"/>
          <p:cNvSpPr>
            <a:spLocks noGrp="1"/>
          </p:cNvSpPr>
          <p:nvPr>
            <p:ph type="title"/>
          </p:nvPr>
        </p:nvSpPr>
        <p:spPr>
          <a:xfrm>
            <a:off x="1117459" y="382473"/>
            <a:ext cx="22163088" cy="2423733"/>
          </a:xfrm>
        </p:spPr>
        <p:txBody>
          <a:bodyPr anchor="ctr"/>
          <a:lstStyle/>
          <a:p>
            <a:r>
              <a:rPr lang="en-GB" sz="6600" dirty="0">
                <a:solidFill>
                  <a:schemeClr val="accent1"/>
                </a:solidFill>
              </a:rPr>
              <a:t>Implementation framework</a:t>
            </a:r>
            <a:endParaRPr lang="en-GB" sz="6600" dirty="0">
              <a:solidFill>
                <a:schemeClr val="accent1"/>
              </a:solidFill>
            </a:endParaRPr>
          </a:p>
        </p:txBody>
      </p:sp>
      <p:pic>
        <p:nvPicPr>
          <p:cNvPr id="8" name="Picture Placeholder 7" descr="A wind turbines on a hill&#10;&#10;AI-generated content may be incorrect."/>
          <p:cNvPicPr>
            <a:picLocks noGrp="1" noChangeAspect="1"/>
          </p:cNvPicPr>
          <p:nvPr>
            <p:ph type="pic" sz="quarter" idx="15"/>
          </p:nvPr>
        </p:nvPicPr>
        <p:blipFill>
          <a:blip r:embed="rId1" cstate="email"/>
          <a:srcRect/>
          <a:stretch>
            <a:fillRect/>
          </a:stretch>
        </p:blipFill>
        <p:spPr/>
      </p:pic>
      <p:pic>
        <p:nvPicPr>
          <p:cNvPr id="13" name="Picture Placeholder 12"/>
          <p:cNvPicPr>
            <a:picLocks noGrp="1" noChangeAspect="1"/>
          </p:cNvPicPr>
          <p:nvPr>
            <p:ph type="pic" sz="quarter" idx="11"/>
          </p:nvPr>
        </p:nvPicPr>
        <p:blipFill>
          <a:blip r:embed="rId2" cstate="email"/>
          <a:srcRect/>
          <a:stretch>
            <a:fillRect/>
          </a:stretch>
        </p:blip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p:nvPr/>
        </p:nvSpPr>
        <p:spPr>
          <a:xfrm>
            <a:off x="1117459" y="382473"/>
            <a:ext cx="22163088" cy="2423733"/>
          </a:xfrm>
          <a:prstGeom prst="rect">
            <a:avLst/>
          </a:prstGeom>
        </p:spPr>
        <p:txBody>
          <a:bodyPr anchor="ctr"/>
          <a:lstStyle>
            <a:lvl1pPr algn="l" defTabSz="1824355" rtl="0" eaLnBrk="1" latinLnBrk="0" hangingPunct="1">
              <a:lnSpc>
                <a:spcPct val="90000"/>
              </a:lnSpc>
              <a:spcBef>
                <a:spcPct val="0"/>
              </a:spcBef>
              <a:buNone/>
              <a:defRPr sz="8780" kern="1200">
                <a:solidFill>
                  <a:schemeClr val="tx1"/>
                </a:solidFill>
                <a:latin typeface="+mj-lt"/>
                <a:ea typeface="+mj-ea"/>
                <a:cs typeface="+mj-cs"/>
              </a:defRPr>
            </a:lvl1pPr>
          </a:lstStyle>
          <a:p>
            <a:r>
              <a:rPr lang="en-GB" sz="6600" b="1" dirty="0">
                <a:solidFill>
                  <a:schemeClr val="accent1"/>
                </a:solidFill>
                <a:latin typeface="Arial" panose="020B0604020202020204" pitchFamily="34" charset="0"/>
                <a:cs typeface="Arial" panose="020B0604020202020204" pitchFamily="34" charset="0"/>
              </a:rPr>
              <a:t>Implementation Roadmap</a:t>
            </a:r>
            <a:endParaRPr lang="en-GB" sz="6600" b="1" dirty="0">
              <a:solidFill>
                <a:schemeClr val="accent1"/>
              </a:solidFill>
              <a:latin typeface="Arial" panose="020B0604020202020204" pitchFamily="34" charset="0"/>
              <a:cs typeface="Arial" panose="020B0604020202020204" pitchFamily="34" charset="0"/>
            </a:endParaRPr>
          </a:p>
        </p:txBody>
      </p:sp>
      <p:sp>
        <p:nvSpPr>
          <p:cNvPr id="8" name="TextBox 7"/>
          <p:cNvSpPr txBox="1"/>
          <p:nvPr/>
        </p:nvSpPr>
        <p:spPr>
          <a:xfrm>
            <a:off x="2426159" y="3246872"/>
            <a:ext cx="2333079" cy="707886"/>
          </a:xfrm>
          <a:prstGeom prst="rect">
            <a:avLst/>
          </a:prstGeom>
          <a:noFill/>
        </p:spPr>
        <p:txBody>
          <a:bodyPr wrap="square" rtlCol="0">
            <a:spAutoFit/>
          </a:bodyPr>
          <a:lstStyle/>
          <a:p>
            <a:pPr algn="ctr"/>
            <a:r>
              <a:rPr lang="en-US" sz="4000" b="1" dirty="0">
                <a:solidFill>
                  <a:schemeClr val="accent6"/>
                </a:solidFill>
                <a:latin typeface="Arial" panose="020B0604020202020204" pitchFamily="34" charset="0"/>
                <a:cs typeface="Arial" panose="020B0604020202020204" pitchFamily="34" charset="0"/>
              </a:rPr>
              <a:t>2015</a:t>
            </a:r>
            <a:endParaRPr lang="en-US" sz="4000" b="1" dirty="0">
              <a:solidFill>
                <a:schemeClr val="accent6"/>
              </a:solidFill>
              <a:latin typeface="Arial" panose="020B0604020202020204" pitchFamily="34" charset="0"/>
              <a:cs typeface="Arial" panose="020B0604020202020204" pitchFamily="34" charset="0"/>
            </a:endParaRPr>
          </a:p>
        </p:txBody>
      </p:sp>
      <p:sp>
        <p:nvSpPr>
          <p:cNvPr id="10" name="TextBox 9"/>
          <p:cNvSpPr txBox="1"/>
          <p:nvPr/>
        </p:nvSpPr>
        <p:spPr>
          <a:xfrm>
            <a:off x="6333218" y="3277485"/>
            <a:ext cx="2333079" cy="707886"/>
          </a:xfrm>
          <a:prstGeom prst="rect">
            <a:avLst/>
          </a:prstGeom>
          <a:noFill/>
        </p:spPr>
        <p:txBody>
          <a:bodyPr wrap="square" rtlCol="0">
            <a:spAutoFit/>
          </a:bodyPr>
          <a:lstStyle/>
          <a:p>
            <a:pPr algn="ctr"/>
            <a:r>
              <a:rPr lang="en-US" sz="4000" b="1" dirty="0">
                <a:solidFill>
                  <a:schemeClr val="accent6"/>
                </a:solidFill>
                <a:latin typeface="Arial" panose="020B0604020202020204" pitchFamily="34" charset="0"/>
                <a:cs typeface="Arial" panose="020B0604020202020204" pitchFamily="34" charset="0"/>
              </a:rPr>
              <a:t>2019</a:t>
            </a:r>
            <a:endParaRPr lang="en-US" sz="4000" b="1" dirty="0">
              <a:solidFill>
                <a:schemeClr val="accent6"/>
              </a:solidFill>
              <a:latin typeface="Arial" panose="020B0604020202020204" pitchFamily="34" charset="0"/>
              <a:cs typeface="Arial" panose="020B0604020202020204" pitchFamily="34" charset="0"/>
            </a:endParaRPr>
          </a:p>
        </p:txBody>
      </p:sp>
      <p:sp>
        <p:nvSpPr>
          <p:cNvPr id="12" name="TextBox 11"/>
          <p:cNvSpPr txBox="1"/>
          <p:nvPr/>
        </p:nvSpPr>
        <p:spPr>
          <a:xfrm>
            <a:off x="8928331" y="3274885"/>
            <a:ext cx="2333079" cy="707886"/>
          </a:xfrm>
          <a:prstGeom prst="rect">
            <a:avLst/>
          </a:prstGeom>
          <a:noFill/>
        </p:spPr>
        <p:txBody>
          <a:bodyPr wrap="square" rtlCol="0">
            <a:spAutoFit/>
          </a:bodyPr>
          <a:lstStyle/>
          <a:p>
            <a:pPr algn="ctr"/>
            <a:r>
              <a:rPr lang="en-US" sz="4000" b="1" dirty="0">
                <a:solidFill>
                  <a:schemeClr val="accent6"/>
                </a:solidFill>
                <a:latin typeface="Arial" panose="020B0604020202020204" pitchFamily="34" charset="0"/>
                <a:cs typeface="Arial" panose="020B0604020202020204" pitchFamily="34" charset="0"/>
              </a:rPr>
              <a:t>2021</a:t>
            </a:r>
            <a:endParaRPr lang="en-US" sz="4000" b="1" dirty="0">
              <a:solidFill>
                <a:schemeClr val="accent6"/>
              </a:solidFill>
              <a:latin typeface="Arial" panose="020B0604020202020204" pitchFamily="34" charset="0"/>
              <a:cs typeface="Arial" panose="020B0604020202020204" pitchFamily="34" charset="0"/>
            </a:endParaRPr>
          </a:p>
        </p:txBody>
      </p:sp>
      <p:sp>
        <p:nvSpPr>
          <p:cNvPr id="14" name="TextBox 13"/>
          <p:cNvSpPr txBox="1"/>
          <p:nvPr/>
        </p:nvSpPr>
        <p:spPr>
          <a:xfrm>
            <a:off x="11495138" y="3274885"/>
            <a:ext cx="2333079" cy="707886"/>
          </a:xfrm>
          <a:prstGeom prst="rect">
            <a:avLst/>
          </a:prstGeom>
          <a:noFill/>
        </p:spPr>
        <p:txBody>
          <a:bodyPr wrap="square" rtlCol="0">
            <a:spAutoFit/>
          </a:bodyPr>
          <a:lstStyle/>
          <a:p>
            <a:pPr algn="ctr"/>
            <a:r>
              <a:rPr lang="en-US" sz="4000" b="1" dirty="0">
                <a:solidFill>
                  <a:schemeClr val="accent6"/>
                </a:solidFill>
                <a:latin typeface="Arial" panose="020B0604020202020204" pitchFamily="34" charset="0"/>
                <a:cs typeface="Arial" panose="020B0604020202020204" pitchFamily="34" charset="0"/>
              </a:rPr>
              <a:t>2023</a:t>
            </a:r>
            <a:endParaRPr lang="en-US" sz="4000" b="1" dirty="0">
              <a:solidFill>
                <a:schemeClr val="accent6"/>
              </a:solidFill>
              <a:latin typeface="Arial" panose="020B0604020202020204" pitchFamily="34" charset="0"/>
              <a:cs typeface="Arial" panose="020B0604020202020204" pitchFamily="34" charset="0"/>
            </a:endParaRPr>
          </a:p>
        </p:txBody>
      </p:sp>
      <p:sp>
        <p:nvSpPr>
          <p:cNvPr id="16" name="TextBox 15"/>
          <p:cNvSpPr txBox="1"/>
          <p:nvPr/>
        </p:nvSpPr>
        <p:spPr>
          <a:xfrm>
            <a:off x="15434409" y="3274885"/>
            <a:ext cx="2333079" cy="707886"/>
          </a:xfrm>
          <a:prstGeom prst="rect">
            <a:avLst/>
          </a:prstGeom>
          <a:noFill/>
        </p:spPr>
        <p:txBody>
          <a:bodyPr wrap="square" rtlCol="0">
            <a:spAutoFit/>
          </a:bodyPr>
          <a:lstStyle/>
          <a:p>
            <a:pPr algn="ctr"/>
            <a:r>
              <a:rPr lang="en-US" sz="4000" b="1" dirty="0">
                <a:solidFill>
                  <a:schemeClr val="accent6"/>
                </a:solidFill>
                <a:latin typeface="Arial" panose="020B0604020202020204" pitchFamily="34" charset="0"/>
                <a:cs typeface="Arial" panose="020B0604020202020204" pitchFamily="34" charset="0"/>
              </a:rPr>
              <a:t>2030</a:t>
            </a:r>
            <a:endParaRPr lang="en-US" sz="4000" b="1" dirty="0">
              <a:solidFill>
                <a:schemeClr val="accent6"/>
              </a:solidFill>
              <a:latin typeface="Arial" panose="020B0604020202020204" pitchFamily="34" charset="0"/>
              <a:cs typeface="Arial" panose="020B0604020202020204" pitchFamily="34" charset="0"/>
            </a:endParaRPr>
          </a:p>
        </p:txBody>
      </p:sp>
      <p:sp>
        <p:nvSpPr>
          <p:cNvPr id="18" name="TextBox 17"/>
          <p:cNvSpPr txBox="1"/>
          <p:nvPr/>
        </p:nvSpPr>
        <p:spPr>
          <a:xfrm>
            <a:off x="20558083" y="3277485"/>
            <a:ext cx="2333079" cy="707886"/>
          </a:xfrm>
          <a:prstGeom prst="rect">
            <a:avLst/>
          </a:prstGeom>
          <a:noFill/>
        </p:spPr>
        <p:txBody>
          <a:bodyPr wrap="square" rtlCol="0">
            <a:spAutoFit/>
          </a:bodyPr>
          <a:lstStyle/>
          <a:p>
            <a:pPr algn="ctr"/>
            <a:r>
              <a:rPr lang="en-US" sz="4000" b="1" dirty="0">
                <a:solidFill>
                  <a:schemeClr val="accent6"/>
                </a:solidFill>
                <a:latin typeface="Arial" panose="020B0604020202020204" pitchFamily="34" charset="0"/>
                <a:cs typeface="Arial" panose="020B0604020202020204" pitchFamily="34" charset="0"/>
              </a:rPr>
              <a:t>2040</a:t>
            </a:r>
            <a:endParaRPr lang="en-US" sz="4000" b="1" dirty="0">
              <a:solidFill>
                <a:schemeClr val="accent6"/>
              </a:solidFill>
              <a:latin typeface="Arial" panose="020B0604020202020204" pitchFamily="34" charset="0"/>
              <a:cs typeface="Arial" panose="020B0604020202020204" pitchFamily="34" charset="0"/>
            </a:endParaRPr>
          </a:p>
        </p:txBody>
      </p:sp>
      <p:sp>
        <p:nvSpPr>
          <p:cNvPr id="23" name="TextBox 22"/>
          <p:cNvSpPr txBox="1"/>
          <p:nvPr/>
        </p:nvSpPr>
        <p:spPr>
          <a:xfrm>
            <a:off x="2065647" y="4844054"/>
            <a:ext cx="3054104" cy="2246769"/>
          </a:xfrm>
          <a:prstGeom prst="rect">
            <a:avLst/>
          </a:prstGeom>
          <a:noFill/>
        </p:spPr>
        <p:txBody>
          <a:bodyPr wrap="square" rtlCol="0">
            <a:spAutoFit/>
          </a:bodyPr>
          <a:lstStyle/>
          <a:p>
            <a:pPr algn="ctr"/>
            <a:r>
              <a:rPr lang="en-US" sz="2800" dirty="0">
                <a:solidFill>
                  <a:schemeClr val="accent6"/>
                </a:solidFill>
                <a:latin typeface="Arial" panose="020B0604020202020204" pitchFamily="34" charset="0"/>
                <a:cs typeface="Arial" panose="020B0604020202020204" pitchFamily="34" charset="0"/>
              </a:rPr>
              <a:t>Harmonisation </a:t>
            </a:r>
            <a:br>
              <a:rPr lang="en-US" sz="2800" dirty="0">
                <a:solidFill>
                  <a:schemeClr val="accent6"/>
                </a:solidFill>
                <a:latin typeface="Arial" panose="020B0604020202020204" pitchFamily="34" charset="0"/>
                <a:cs typeface="Arial" panose="020B0604020202020204" pitchFamily="34" charset="0"/>
              </a:rPr>
            </a:br>
            <a:r>
              <a:rPr lang="en-US" sz="2800" dirty="0">
                <a:solidFill>
                  <a:schemeClr val="accent6"/>
                </a:solidFill>
                <a:latin typeface="Arial" panose="020B0604020202020204" pitchFamily="34" charset="0"/>
                <a:cs typeface="Arial" panose="020B0604020202020204" pitchFamily="34" charset="0"/>
              </a:rPr>
              <a:t>of Regulatory Frameworks for the Electricty Market</a:t>
            </a:r>
            <a:endParaRPr lang="en-US" sz="2800" dirty="0">
              <a:solidFill>
                <a:schemeClr val="accent6"/>
              </a:solidFill>
              <a:latin typeface="Arial" panose="020B0604020202020204" pitchFamily="34" charset="0"/>
              <a:cs typeface="Arial" panose="020B0604020202020204" pitchFamily="34" charset="0"/>
            </a:endParaRPr>
          </a:p>
        </p:txBody>
      </p:sp>
      <p:sp>
        <p:nvSpPr>
          <p:cNvPr id="24" name="TextBox 23"/>
          <p:cNvSpPr txBox="1"/>
          <p:nvPr/>
        </p:nvSpPr>
        <p:spPr>
          <a:xfrm>
            <a:off x="6199965" y="4844054"/>
            <a:ext cx="2647977" cy="1384995"/>
          </a:xfrm>
          <a:prstGeom prst="rect">
            <a:avLst/>
          </a:prstGeom>
          <a:noFill/>
        </p:spPr>
        <p:txBody>
          <a:bodyPr wrap="square" rtlCol="0">
            <a:spAutoFit/>
          </a:bodyPr>
          <a:lstStyle/>
          <a:p>
            <a:pPr algn="ctr"/>
            <a:r>
              <a:rPr lang="en-US" sz="2800" dirty="0">
                <a:solidFill>
                  <a:schemeClr val="accent6"/>
                </a:solidFill>
                <a:latin typeface="Arial" panose="020B0604020202020204" pitchFamily="34" charset="0"/>
                <a:cs typeface="Arial" panose="020B0604020202020204" pitchFamily="34" charset="0"/>
              </a:rPr>
              <a:t>African Continental Master Plan</a:t>
            </a:r>
            <a:endParaRPr lang="en-US" sz="2800" dirty="0">
              <a:solidFill>
                <a:schemeClr val="accent6"/>
              </a:solidFill>
              <a:latin typeface="Arial" panose="020B0604020202020204" pitchFamily="34" charset="0"/>
              <a:cs typeface="Arial" panose="020B0604020202020204" pitchFamily="34" charset="0"/>
            </a:endParaRPr>
          </a:p>
        </p:txBody>
      </p:sp>
      <p:sp>
        <p:nvSpPr>
          <p:cNvPr id="25" name="TextBox 24"/>
          <p:cNvSpPr txBox="1"/>
          <p:nvPr/>
        </p:nvSpPr>
        <p:spPr>
          <a:xfrm>
            <a:off x="8799567" y="4919439"/>
            <a:ext cx="2647977" cy="954107"/>
          </a:xfrm>
          <a:prstGeom prst="rect">
            <a:avLst/>
          </a:prstGeom>
          <a:noFill/>
        </p:spPr>
        <p:txBody>
          <a:bodyPr wrap="square" rtlCol="0">
            <a:spAutoFit/>
          </a:bodyPr>
          <a:lstStyle/>
          <a:p>
            <a:pPr algn="ctr"/>
            <a:r>
              <a:rPr lang="en-US" sz="2800" dirty="0">
                <a:solidFill>
                  <a:schemeClr val="accent6"/>
                </a:solidFill>
                <a:latin typeface="Arial" panose="020B0604020202020204" pitchFamily="34" charset="0"/>
                <a:cs typeface="Arial" panose="020B0604020202020204" pitchFamily="34" charset="0"/>
              </a:rPr>
              <a:t>Launch of AfSEM</a:t>
            </a:r>
            <a:endParaRPr lang="en-US" sz="2800" dirty="0">
              <a:solidFill>
                <a:schemeClr val="accent6"/>
              </a:solidFill>
              <a:latin typeface="Arial" panose="020B0604020202020204" pitchFamily="34" charset="0"/>
              <a:cs typeface="Arial" panose="020B0604020202020204" pitchFamily="34" charset="0"/>
            </a:endParaRPr>
          </a:p>
        </p:txBody>
      </p:sp>
      <p:sp>
        <p:nvSpPr>
          <p:cNvPr id="26" name="TextBox 25"/>
          <p:cNvSpPr txBox="1"/>
          <p:nvPr/>
        </p:nvSpPr>
        <p:spPr>
          <a:xfrm>
            <a:off x="11337690" y="4919439"/>
            <a:ext cx="2647977" cy="1384995"/>
          </a:xfrm>
          <a:prstGeom prst="rect">
            <a:avLst/>
          </a:prstGeom>
          <a:noFill/>
        </p:spPr>
        <p:txBody>
          <a:bodyPr wrap="square" rtlCol="0">
            <a:spAutoFit/>
          </a:bodyPr>
          <a:lstStyle/>
          <a:p>
            <a:pPr algn="ctr"/>
            <a:r>
              <a:rPr lang="en-US" sz="2800" dirty="0">
                <a:solidFill>
                  <a:schemeClr val="accent6"/>
                </a:solidFill>
                <a:latin typeface="Arial" panose="020B0604020202020204" pitchFamily="34" charset="0"/>
                <a:cs typeface="Arial" panose="020B0604020202020204" pitchFamily="34" charset="0"/>
              </a:rPr>
              <a:t>20-year Continental Master Plan</a:t>
            </a:r>
            <a:endParaRPr lang="en-US" sz="2800" dirty="0">
              <a:solidFill>
                <a:schemeClr val="accent6"/>
              </a:solidFill>
              <a:latin typeface="Arial" panose="020B0604020202020204" pitchFamily="34" charset="0"/>
              <a:cs typeface="Arial" panose="020B0604020202020204" pitchFamily="34" charset="0"/>
            </a:endParaRPr>
          </a:p>
        </p:txBody>
      </p:sp>
      <p:sp>
        <p:nvSpPr>
          <p:cNvPr id="27" name="TextBox 26"/>
          <p:cNvSpPr txBox="1"/>
          <p:nvPr/>
        </p:nvSpPr>
        <p:spPr>
          <a:xfrm>
            <a:off x="15065881" y="4919439"/>
            <a:ext cx="3054104" cy="1815882"/>
          </a:xfrm>
          <a:prstGeom prst="rect">
            <a:avLst/>
          </a:prstGeom>
          <a:noFill/>
        </p:spPr>
        <p:txBody>
          <a:bodyPr wrap="square" rtlCol="0">
            <a:spAutoFit/>
          </a:bodyPr>
          <a:lstStyle/>
          <a:p>
            <a:pPr algn="ctr"/>
            <a:r>
              <a:rPr lang="en-US" sz="2800" dirty="0">
                <a:solidFill>
                  <a:schemeClr val="accent6"/>
                </a:solidFill>
                <a:latin typeface="Arial" panose="020B0604020202020204" pitchFamily="34" charset="0"/>
                <a:cs typeface="Arial" panose="020B0604020202020204" pitchFamily="34" charset="0"/>
              </a:rPr>
              <a:t>Universal Access to Electricity according to SDG7</a:t>
            </a:r>
            <a:endParaRPr lang="en-US" sz="2800" dirty="0">
              <a:solidFill>
                <a:schemeClr val="accent6"/>
              </a:solidFill>
              <a:latin typeface="Arial" panose="020B0604020202020204" pitchFamily="34" charset="0"/>
              <a:cs typeface="Arial" panose="020B0604020202020204" pitchFamily="34" charset="0"/>
            </a:endParaRPr>
          </a:p>
        </p:txBody>
      </p:sp>
      <p:sp>
        <p:nvSpPr>
          <p:cNvPr id="28" name="TextBox 27"/>
          <p:cNvSpPr txBox="1"/>
          <p:nvPr/>
        </p:nvSpPr>
        <p:spPr>
          <a:xfrm>
            <a:off x="20399700" y="4844054"/>
            <a:ext cx="2647977" cy="1384995"/>
          </a:xfrm>
          <a:prstGeom prst="rect">
            <a:avLst/>
          </a:prstGeom>
          <a:noFill/>
        </p:spPr>
        <p:txBody>
          <a:bodyPr wrap="square" rtlCol="0">
            <a:spAutoFit/>
          </a:bodyPr>
          <a:lstStyle/>
          <a:p>
            <a:pPr algn="ctr"/>
            <a:r>
              <a:rPr lang="en-US" sz="2800" b="1" dirty="0">
                <a:solidFill>
                  <a:schemeClr val="accent6"/>
                </a:solidFill>
                <a:latin typeface="Arial" panose="020B0604020202020204" pitchFamily="34" charset="0"/>
                <a:cs typeface="Arial" panose="020B0604020202020204" pitchFamily="34" charset="0"/>
              </a:rPr>
              <a:t>Fully functional AfSEM</a:t>
            </a:r>
            <a:endParaRPr lang="en-US" sz="2800" b="1" dirty="0">
              <a:solidFill>
                <a:schemeClr val="accent6"/>
              </a:solidFill>
              <a:latin typeface="Arial" panose="020B0604020202020204" pitchFamily="34" charset="0"/>
              <a:cs typeface="Arial" panose="020B0604020202020204" pitchFamily="34" charset="0"/>
            </a:endParaRPr>
          </a:p>
        </p:txBody>
      </p:sp>
      <p:grpSp>
        <p:nvGrpSpPr>
          <p:cNvPr id="35" name="Group 34"/>
          <p:cNvGrpSpPr/>
          <p:nvPr/>
        </p:nvGrpSpPr>
        <p:grpSpPr>
          <a:xfrm>
            <a:off x="3461657" y="4064167"/>
            <a:ext cx="18400044" cy="306897"/>
            <a:chOff x="2482808" y="6137891"/>
            <a:chExt cx="19378893" cy="323223"/>
          </a:xfrm>
        </p:grpSpPr>
        <p:cxnSp>
          <p:nvCxnSpPr>
            <p:cNvPr id="5" name="Straight Connector 4"/>
            <p:cNvCxnSpPr/>
            <p:nvPr/>
          </p:nvCxnSpPr>
          <p:spPr>
            <a:xfrm>
              <a:off x="2620821" y="6291352"/>
              <a:ext cx="19102868"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482808" y="6137892"/>
              <a:ext cx="276026" cy="28920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6623199" y="6171909"/>
              <a:ext cx="276026" cy="28920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9330884" y="6137891"/>
              <a:ext cx="276026" cy="28920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12034242" y="6166909"/>
              <a:ext cx="276026" cy="28920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16178960" y="6146748"/>
              <a:ext cx="276026" cy="28920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21585675" y="6166909"/>
              <a:ext cx="276026" cy="28920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p:cNvSpPr/>
          <p:nvPr/>
        </p:nvSpPr>
        <p:spPr>
          <a:xfrm>
            <a:off x="1698171" y="4669886"/>
            <a:ext cx="21582376" cy="2623541"/>
          </a:xfrm>
          <a:prstGeom prst="rect">
            <a:avLst/>
          </a:prstGeom>
          <a:noFill/>
          <a:ln>
            <a:solidFill>
              <a:srgbClr val="1A53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rot="16200000">
            <a:off x="-178477" y="5569148"/>
            <a:ext cx="2629524" cy="830997"/>
          </a:xfrm>
          <a:prstGeom prst="rect">
            <a:avLst/>
          </a:prstGeom>
          <a:noFill/>
        </p:spPr>
        <p:txBody>
          <a:bodyPr wrap="square" rtlCol="0">
            <a:spAutoFit/>
          </a:bodyPr>
          <a:lstStyle/>
          <a:p>
            <a:pPr algn="ctr"/>
            <a:r>
              <a:rPr lang="en-US" sz="2400" b="1" dirty="0">
                <a:solidFill>
                  <a:schemeClr val="accent1"/>
                </a:solidFill>
                <a:latin typeface="Arial" panose="020B0604020202020204" pitchFamily="34" charset="0"/>
                <a:cs typeface="Arial" panose="020B0604020202020204" pitchFamily="34" charset="0"/>
              </a:rPr>
              <a:t>POLICY MILESTONES</a:t>
            </a:r>
            <a:endParaRPr lang="en-US" sz="2400" b="1" dirty="0">
              <a:solidFill>
                <a:schemeClr val="accent1"/>
              </a:solidFill>
              <a:latin typeface="Arial" panose="020B0604020202020204" pitchFamily="34" charset="0"/>
              <a:cs typeface="Arial" panose="020B0604020202020204" pitchFamily="34" charset="0"/>
            </a:endParaRPr>
          </a:p>
        </p:txBody>
      </p:sp>
      <p:grpSp>
        <p:nvGrpSpPr>
          <p:cNvPr id="48" name="Group 47"/>
          <p:cNvGrpSpPr/>
          <p:nvPr/>
        </p:nvGrpSpPr>
        <p:grpSpPr>
          <a:xfrm>
            <a:off x="8564921" y="7505167"/>
            <a:ext cx="5325256" cy="1436543"/>
            <a:chOff x="8847944" y="8876767"/>
            <a:chExt cx="5325256" cy="1436543"/>
          </a:xfrm>
        </p:grpSpPr>
        <p:sp>
          <p:nvSpPr>
            <p:cNvPr id="38" name="Rectangle 37"/>
            <p:cNvSpPr/>
            <p:nvPr/>
          </p:nvSpPr>
          <p:spPr>
            <a:xfrm>
              <a:off x="8847944" y="8876767"/>
              <a:ext cx="5096450" cy="1436543"/>
            </a:xfrm>
            <a:prstGeom prst="rect">
              <a:avLst/>
            </a:prstGeom>
            <a:solidFill>
              <a:schemeClr val="accent1"/>
            </a:solidFill>
            <a:ln>
              <a:solidFill>
                <a:srgbClr val="1A53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A53EA"/>
                </a:solidFill>
              </a:endParaRPr>
            </a:p>
          </p:txBody>
        </p:sp>
        <p:sp>
          <p:nvSpPr>
            <p:cNvPr id="39" name="TextBox 38"/>
            <p:cNvSpPr txBox="1"/>
            <p:nvPr/>
          </p:nvSpPr>
          <p:spPr>
            <a:xfrm>
              <a:off x="9076750" y="8888722"/>
              <a:ext cx="5096450" cy="1384995"/>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PREPARATION, INST. STRENGTHENING, GOVERNANCE </a:t>
              </a:r>
              <a:r>
                <a:rPr lang="en-US" sz="2800" b="1" dirty="0">
                  <a:solidFill>
                    <a:schemeClr val="bg1"/>
                  </a:solidFill>
                  <a:latin typeface="Arial" panose="020B0604020202020204" pitchFamily="34" charset="0"/>
                  <a:cs typeface="Arial" panose="020B0604020202020204" pitchFamily="34" charset="0"/>
                </a:rPr>
                <a:t>2020-2025</a:t>
              </a:r>
              <a:endParaRPr lang="en-US" sz="2800" b="1" dirty="0">
                <a:solidFill>
                  <a:schemeClr val="bg1"/>
                </a:solidFill>
                <a:latin typeface="Arial" panose="020B0604020202020204" pitchFamily="34" charset="0"/>
                <a:cs typeface="Arial" panose="020B0604020202020204" pitchFamily="34" charset="0"/>
              </a:endParaRPr>
            </a:p>
          </p:txBody>
        </p:sp>
      </p:grpSp>
      <p:sp>
        <p:nvSpPr>
          <p:cNvPr id="40" name="TextBox 39"/>
          <p:cNvSpPr txBox="1"/>
          <p:nvPr/>
        </p:nvSpPr>
        <p:spPr>
          <a:xfrm rot="16200000">
            <a:off x="-588485" y="9004730"/>
            <a:ext cx="3837223" cy="461665"/>
          </a:xfrm>
          <a:prstGeom prst="rect">
            <a:avLst/>
          </a:prstGeom>
          <a:noFill/>
        </p:spPr>
        <p:txBody>
          <a:bodyPr wrap="square" rtlCol="0">
            <a:spAutoFit/>
          </a:bodyPr>
          <a:lstStyle/>
          <a:p>
            <a:pPr algn="ctr"/>
            <a:r>
              <a:rPr lang="en-US" sz="2400" b="1" dirty="0">
                <a:solidFill>
                  <a:schemeClr val="accent1"/>
                </a:solidFill>
                <a:latin typeface="Arial" panose="020B0604020202020204" pitchFamily="34" charset="0"/>
                <a:cs typeface="Arial" panose="020B0604020202020204" pitchFamily="34" charset="0"/>
              </a:rPr>
              <a:t>ROADMAP</a:t>
            </a:r>
            <a:endParaRPr lang="en-US" sz="2400" b="1" dirty="0">
              <a:solidFill>
                <a:schemeClr val="accent1"/>
              </a:solidFill>
              <a:latin typeface="Arial" panose="020B0604020202020204" pitchFamily="34" charset="0"/>
              <a:cs typeface="Arial" panose="020B0604020202020204" pitchFamily="34" charset="0"/>
            </a:endParaRPr>
          </a:p>
        </p:txBody>
      </p:sp>
      <p:grpSp>
        <p:nvGrpSpPr>
          <p:cNvPr id="47" name="Group 46"/>
          <p:cNvGrpSpPr/>
          <p:nvPr/>
        </p:nvGrpSpPr>
        <p:grpSpPr>
          <a:xfrm>
            <a:off x="13637330" y="9057973"/>
            <a:ext cx="4759530" cy="965005"/>
            <a:chOff x="8847942" y="10429573"/>
            <a:chExt cx="8919546" cy="353123"/>
          </a:xfrm>
        </p:grpSpPr>
        <p:sp>
          <p:nvSpPr>
            <p:cNvPr id="41" name="Rectangle 40"/>
            <p:cNvSpPr/>
            <p:nvPr/>
          </p:nvSpPr>
          <p:spPr>
            <a:xfrm>
              <a:off x="8847942" y="10429573"/>
              <a:ext cx="8919546" cy="344756"/>
            </a:xfrm>
            <a:prstGeom prst="rect">
              <a:avLst/>
            </a:prstGeom>
            <a:solidFill>
              <a:srgbClr val="18B8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A53EA"/>
                </a:solidFill>
              </a:endParaRPr>
            </a:p>
          </p:txBody>
        </p:sp>
        <p:sp>
          <p:nvSpPr>
            <p:cNvPr id="42" name="TextBox 41"/>
            <p:cNvSpPr txBox="1"/>
            <p:nvPr/>
          </p:nvSpPr>
          <p:spPr>
            <a:xfrm>
              <a:off x="9076749" y="10433561"/>
              <a:ext cx="8427480" cy="349135"/>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LAND &amp; REGULATORY DEVELOMENT </a:t>
              </a:r>
              <a:r>
                <a:rPr lang="en-US" sz="2800" b="1" dirty="0">
                  <a:solidFill>
                    <a:schemeClr val="bg1"/>
                  </a:solidFill>
                  <a:latin typeface="Arial" panose="020B0604020202020204" pitchFamily="34" charset="0"/>
                  <a:cs typeface="Arial" panose="020B0604020202020204" pitchFamily="34" charset="0"/>
                </a:rPr>
                <a:t>2026-2030</a:t>
              </a:r>
              <a:endParaRPr lang="en-US" sz="2800" b="1" dirty="0">
                <a:solidFill>
                  <a:schemeClr val="bg1"/>
                </a:solidFill>
                <a:latin typeface="Arial" panose="020B0604020202020204" pitchFamily="34" charset="0"/>
                <a:cs typeface="Arial" panose="020B0604020202020204" pitchFamily="34" charset="0"/>
              </a:endParaRPr>
            </a:p>
          </p:txBody>
        </p:sp>
      </p:grpSp>
      <p:grpSp>
        <p:nvGrpSpPr>
          <p:cNvPr id="46" name="Group 45"/>
          <p:cNvGrpSpPr/>
          <p:nvPr/>
        </p:nvGrpSpPr>
        <p:grpSpPr>
          <a:xfrm>
            <a:off x="17102172" y="10158615"/>
            <a:ext cx="5523332" cy="570051"/>
            <a:chOff x="12588467" y="11115887"/>
            <a:chExt cx="9273233" cy="570051"/>
          </a:xfrm>
        </p:grpSpPr>
        <p:sp>
          <p:nvSpPr>
            <p:cNvPr id="43" name="Rectangle 42"/>
            <p:cNvSpPr/>
            <p:nvPr/>
          </p:nvSpPr>
          <p:spPr>
            <a:xfrm>
              <a:off x="12588467" y="11115887"/>
              <a:ext cx="9142193" cy="57005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CC02"/>
                </a:solidFill>
              </a:endParaRPr>
            </a:p>
          </p:txBody>
        </p:sp>
        <p:sp>
          <p:nvSpPr>
            <p:cNvPr id="44" name="TextBox 43"/>
            <p:cNvSpPr txBox="1"/>
            <p:nvPr/>
          </p:nvSpPr>
          <p:spPr>
            <a:xfrm>
              <a:off x="12817275" y="11127842"/>
              <a:ext cx="9044425" cy="523220"/>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MARKET OPENING </a:t>
              </a:r>
              <a:r>
                <a:rPr lang="en-US" sz="2800" b="1" dirty="0">
                  <a:solidFill>
                    <a:schemeClr val="bg1"/>
                  </a:solidFill>
                  <a:latin typeface="Arial" panose="020B0604020202020204" pitchFamily="34" charset="0"/>
                  <a:cs typeface="Arial" panose="020B0604020202020204" pitchFamily="34" charset="0"/>
                </a:rPr>
                <a:t>2031-2040</a:t>
              </a:r>
              <a:endParaRPr lang="en-US" sz="2800" b="1" dirty="0">
                <a:solidFill>
                  <a:schemeClr val="bg1"/>
                </a:solidFill>
                <a:latin typeface="Arial" panose="020B0604020202020204" pitchFamily="34" charset="0"/>
                <a:cs typeface="Arial" panose="020B0604020202020204" pitchFamily="34" charset="0"/>
              </a:endParaRPr>
            </a:p>
          </p:txBody>
        </p:sp>
      </p:grpSp>
      <p:sp>
        <p:nvSpPr>
          <p:cNvPr id="45" name="Rectangle 44"/>
          <p:cNvSpPr/>
          <p:nvPr/>
        </p:nvSpPr>
        <p:spPr>
          <a:xfrm>
            <a:off x="1698171" y="7316951"/>
            <a:ext cx="21582376" cy="3837224"/>
          </a:xfrm>
          <a:prstGeom prst="rect">
            <a:avLst/>
          </a:prstGeom>
          <a:noFill/>
          <a:ln>
            <a:solidFill>
              <a:srgbClr val="1A53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p:cNvCxnSpPr/>
          <p:nvPr/>
        </p:nvCxnSpPr>
        <p:spPr>
          <a:xfrm flipV="1">
            <a:off x="8758926" y="4225901"/>
            <a:ext cx="0" cy="329529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14106150" y="4209877"/>
            <a:ext cx="0" cy="4848100"/>
          </a:xfrm>
          <a:prstGeom prst="line">
            <a:avLst/>
          </a:prstGeom>
          <a:ln w="952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18790355" y="4209877"/>
            <a:ext cx="0" cy="5948738"/>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5" name="Content Placeholder 7"/>
          <p:cNvPicPr>
            <a:picLocks noGrp="1" noRot="1" noChangeAspect="1" noMove="1" noResize="1" noEditPoints="1" noAdjustHandles="1" noChangeArrowheads="1" noChangeShapeType="1" noCrop="1"/>
          </p:cNvPicPr>
          <p:nvPr/>
        </p:nvPicPr>
        <p:blipFill>
          <a:blip r:embed="rId1" cstate="print"/>
          <a:stretch>
            <a:fillRect/>
          </a:stretch>
        </p:blipFill>
        <p:spPr>
          <a:xfrm rot="3008972">
            <a:off x="9301525" y="-10077539"/>
            <a:ext cx="18320657" cy="2015507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descr="A group of people in a field&#10;&#10;AI-generated content may be incorrect."/>
          <p:cNvPicPr>
            <a:picLocks noChangeAspect="1"/>
          </p:cNvPicPr>
          <p:nvPr/>
        </p:nvPicPr>
        <p:blipFill>
          <a:blip r:embed="rId1" cstate="email"/>
          <a:srcRect/>
          <a:stretch>
            <a:fillRect/>
          </a:stretch>
        </p:blipFill>
        <p:spPr>
          <a:xfrm>
            <a:off x="-1" y="-41564"/>
            <a:ext cx="24323675" cy="6866671"/>
          </a:xfrm>
          <a:prstGeom prst="rect">
            <a:avLst/>
          </a:prstGeom>
        </p:spPr>
      </p:pic>
      <p:pic>
        <p:nvPicPr>
          <p:cNvPr id="50" name="Content Placeholder 7"/>
          <p:cNvPicPr>
            <a:picLocks noGrp="1" noRot="1" noChangeAspect="1" noMove="1" noResize="1" noEditPoints="1" noAdjustHandles="1" noChangeArrowheads="1" noChangeShapeType="1" noCrop="1"/>
          </p:cNvPicPr>
          <p:nvPr/>
        </p:nvPicPr>
        <p:blipFill>
          <a:blip r:embed="rId2" cstate="print"/>
          <a:stretch>
            <a:fillRect/>
          </a:stretch>
        </p:blipFill>
        <p:spPr>
          <a:xfrm rot="4339844">
            <a:off x="10754336" y="-7191496"/>
            <a:ext cx="19142272" cy="21058959"/>
          </a:xfrm>
          <a:prstGeom prst="rect">
            <a:avLst/>
          </a:prstGeom>
        </p:spPr>
      </p:pic>
      <p:sp>
        <p:nvSpPr>
          <p:cNvPr id="24" name="TextBox 23"/>
          <p:cNvSpPr txBox="1"/>
          <p:nvPr/>
        </p:nvSpPr>
        <p:spPr>
          <a:xfrm>
            <a:off x="1548528" y="8320253"/>
            <a:ext cx="6291416" cy="2862322"/>
          </a:xfrm>
          <a:prstGeom prst="rect">
            <a:avLst/>
          </a:prstGeom>
          <a:noFill/>
        </p:spPr>
        <p:txBody>
          <a:bodyPr wrap="square" rtlCol="0">
            <a:spAutoFit/>
          </a:bodyPr>
          <a:lstStyle/>
          <a:p>
            <a:pPr algn="ctr"/>
            <a:r>
              <a:rPr lang="en-GB" sz="3600" b="1" i="0" dirty="0">
                <a:solidFill>
                  <a:schemeClr val="accent6"/>
                </a:solidFill>
                <a:effectLst/>
                <a:latin typeface="Arial" panose="020B0604020202020204" pitchFamily="34" charset="0"/>
                <a:cs typeface="Arial" panose="020B0604020202020204" pitchFamily="34" charset="0"/>
              </a:rPr>
              <a:t>600 million people in Africa still lack access to electricity</a:t>
            </a:r>
            <a:r>
              <a:rPr lang="en-GB" sz="3600" b="0" i="0" dirty="0">
                <a:solidFill>
                  <a:schemeClr val="accent6"/>
                </a:solidFill>
                <a:effectLst/>
                <a:latin typeface="Arial" panose="020B0604020202020204" pitchFamily="34" charset="0"/>
                <a:cs typeface="Arial" panose="020B0604020202020204" pitchFamily="34" charset="0"/>
              </a:rPr>
              <a:t> (IEA, 2022) – that’s 43% of the population, primarily in rural areas. </a:t>
            </a:r>
            <a:endParaRPr lang="en-US" sz="3600" dirty="0">
              <a:solidFill>
                <a:schemeClr val="accent6"/>
              </a:solidFill>
              <a:latin typeface="Arial" panose="020B0604020202020204" pitchFamily="34" charset="0"/>
              <a:cs typeface="Arial" panose="020B0604020202020204" pitchFamily="34" charset="0"/>
            </a:endParaRPr>
          </a:p>
        </p:txBody>
      </p:sp>
      <p:sp>
        <p:nvSpPr>
          <p:cNvPr id="25" name="TextBox 24"/>
          <p:cNvSpPr txBox="1"/>
          <p:nvPr/>
        </p:nvSpPr>
        <p:spPr>
          <a:xfrm>
            <a:off x="9016128" y="8320872"/>
            <a:ext cx="6291416" cy="2308324"/>
          </a:xfrm>
          <a:prstGeom prst="rect">
            <a:avLst/>
          </a:prstGeom>
          <a:noFill/>
        </p:spPr>
        <p:txBody>
          <a:bodyPr wrap="square" rtlCol="0">
            <a:spAutoFit/>
          </a:bodyPr>
          <a:lstStyle/>
          <a:p>
            <a:pPr algn="ctr"/>
            <a:r>
              <a:rPr lang="en-GB" sz="3600" b="1" i="0" dirty="0">
                <a:solidFill>
                  <a:schemeClr val="accent6"/>
                </a:solidFill>
                <a:effectLst/>
                <a:latin typeface="Arial" panose="020B0604020202020204" pitchFamily="34" charset="0"/>
                <a:cs typeface="Arial" panose="020B0604020202020204" pitchFamily="34" charset="0"/>
              </a:rPr>
              <a:t>Almost 1 billion people lack access to clean cooking, </a:t>
            </a:r>
            <a:r>
              <a:rPr lang="en-GB" sz="3600" i="0" dirty="0">
                <a:solidFill>
                  <a:schemeClr val="accent6"/>
                </a:solidFill>
                <a:effectLst/>
                <a:latin typeface="Arial" panose="020B0604020202020204" pitchFamily="34" charset="0"/>
                <a:cs typeface="Arial" panose="020B0604020202020204" pitchFamily="34" charset="0"/>
              </a:rPr>
              <a:t>contributing to deforestation and health issues. </a:t>
            </a:r>
            <a:endParaRPr lang="en-US" sz="3600" dirty="0">
              <a:solidFill>
                <a:schemeClr val="accent6"/>
              </a:solidFill>
              <a:latin typeface="Arial" panose="020B0604020202020204" pitchFamily="34" charset="0"/>
              <a:cs typeface="Arial" panose="020B0604020202020204" pitchFamily="34" charset="0"/>
            </a:endParaRPr>
          </a:p>
        </p:txBody>
      </p:sp>
      <p:sp>
        <p:nvSpPr>
          <p:cNvPr id="28" name="TextBox 27"/>
          <p:cNvSpPr txBox="1"/>
          <p:nvPr/>
        </p:nvSpPr>
        <p:spPr>
          <a:xfrm>
            <a:off x="16570908" y="8353764"/>
            <a:ext cx="6459633" cy="2862322"/>
          </a:xfrm>
          <a:prstGeom prst="rect">
            <a:avLst/>
          </a:prstGeom>
          <a:noFill/>
        </p:spPr>
        <p:txBody>
          <a:bodyPr wrap="square" rtlCol="0">
            <a:spAutoFit/>
          </a:bodyPr>
          <a:lstStyle/>
          <a:p>
            <a:pPr algn="ctr"/>
            <a:r>
              <a:rPr lang="en-GB" sz="3600" b="1" i="0" dirty="0">
                <a:solidFill>
                  <a:schemeClr val="accent6"/>
                </a:solidFill>
                <a:effectLst/>
                <a:latin typeface="Arial" panose="020B0604020202020204" pitchFamily="34" charset="0"/>
                <a:cs typeface="Arial" panose="020B0604020202020204" pitchFamily="34" charset="0"/>
              </a:rPr>
              <a:t>Electricity consumption and GDP per capita remain </a:t>
            </a:r>
            <a:r>
              <a:rPr lang="en-GB" sz="3600" i="0" dirty="0">
                <a:solidFill>
                  <a:schemeClr val="accent6"/>
                </a:solidFill>
                <a:effectLst/>
                <a:latin typeface="Arial" panose="020B0604020202020204" pitchFamily="34" charset="0"/>
                <a:cs typeface="Arial" panose="020B0604020202020204" pitchFamily="34" charset="0"/>
              </a:rPr>
              <a:t>far below global averages (less than 3,000 kWh </a:t>
            </a:r>
            <a:r>
              <a:rPr lang="en-GB" sz="3600" i="0" dirty="0">
                <a:solidFill>
                  <a:srgbClr val="00125C"/>
                </a:solidFill>
                <a:effectLst/>
                <a:latin typeface="Arial" panose="020B0604020202020204" pitchFamily="34" charset="0"/>
                <a:cs typeface="Arial" panose="020B0604020202020204" pitchFamily="34" charset="0"/>
              </a:rPr>
              <a:t>annually </a:t>
            </a:r>
            <a:r>
              <a:rPr lang="en-GB" sz="3600" i="0" dirty="0">
                <a:solidFill>
                  <a:schemeClr val="accent6"/>
                </a:solidFill>
                <a:effectLst/>
                <a:latin typeface="Arial" panose="020B0604020202020204" pitchFamily="34" charset="0"/>
                <a:cs typeface="Arial" panose="020B0604020202020204" pitchFamily="34" charset="0"/>
              </a:rPr>
              <a:t>and $12,000 GDP/capita). </a:t>
            </a:r>
            <a:endParaRPr lang="en-US" sz="3600" dirty="0">
              <a:solidFill>
                <a:schemeClr val="accent6"/>
              </a:solidFill>
              <a:latin typeface="Arial" panose="020B0604020202020204" pitchFamily="34" charset="0"/>
              <a:cs typeface="Arial" panose="020B0604020202020204" pitchFamily="34" charset="0"/>
            </a:endParaRPr>
          </a:p>
        </p:txBody>
      </p:sp>
      <p:sp>
        <p:nvSpPr>
          <p:cNvPr id="36" name="TextBox 35"/>
          <p:cNvSpPr txBox="1"/>
          <p:nvPr/>
        </p:nvSpPr>
        <p:spPr>
          <a:xfrm>
            <a:off x="1695495" y="7191387"/>
            <a:ext cx="11384362" cy="461665"/>
          </a:xfrm>
          <a:prstGeom prst="rect">
            <a:avLst/>
          </a:prstGeom>
          <a:noFill/>
        </p:spPr>
        <p:txBody>
          <a:bodyPr wrap="square">
            <a:spAutoFit/>
          </a:bodyPr>
          <a:lstStyle/>
          <a:p>
            <a:r>
              <a:rPr lang="en-GB" sz="2400" b="0" i="1" dirty="0">
                <a:solidFill>
                  <a:schemeClr val="accent6"/>
                </a:solidFill>
                <a:effectLst/>
                <a:latin typeface="Arial" panose="020B0604020202020204" pitchFamily="34" charset="0"/>
                <a:cs typeface="Arial" panose="020B0604020202020204" pitchFamily="34" charset="0"/>
              </a:rPr>
              <a:t>Photo: Alex Gamaliel, </a:t>
            </a:r>
            <a:r>
              <a:rPr lang="en-GB" sz="2400" b="0" i="1" dirty="0" err="1">
                <a:solidFill>
                  <a:schemeClr val="accent6"/>
                </a:solidFill>
                <a:effectLst/>
                <a:latin typeface="Arial" panose="020B0604020202020204" pitchFamily="34" charset="0"/>
                <a:cs typeface="Arial" panose="020B0604020202020204" pitchFamily="34" charset="0"/>
              </a:rPr>
              <a:t>Pexels</a:t>
            </a:r>
            <a:r>
              <a:rPr lang="en-GB" sz="2400" b="0" i="1" dirty="0">
                <a:solidFill>
                  <a:schemeClr val="accent6"/>
                </a:solidFill>
                <a:effectLst/>
                <a:latin typeface="Arial" panose="020B0604020202020204" pitchFamily="34" charset="0"/>
                <a:cs typeface="Arial" panose="020B0604020202020204" pitchFamily="34" charset="0"/>
              </a:rPr>
              <a:t>.</a:t>
            </a:r>
            <a:endParaRPr lang="en-US" sz="2400" i="1" dirty="0">
              <a:solidFill>
                <a:schemeClr val="accent6"/>
              </a:solidFill>
              <a:latin typeface="Arial" panose="020B0604020202020204" pitchFamily="34" charset="0"/>
              <a:cs typeface="Arial" panose="020B0604020202020204" pitchFamily="34" charset="0"/>
            </a:endParaRPr>
          </a:p>
        </p:txBody>
      </p:sp>
      <p:cxnSp>
        <p:nvCxnSpPr>
          <p:cNvPr id="45" name="Straight Connector 44"/>
          <p:cNvCxnSpPr/>
          <p:nvPr/>
        </p:nvCxnSpPr>
        <p:spPr>
          <a:xfrm>
            <a:off x="8399812" y="8143160"/>
            <a:ext cx="0" cy="3283531"/>
          </a:xfrm>
          <a:prstGeom prst="line">
            <a:avLst/>
          </a:prstGeom>
        </p:spPr>
        <p:style>
          <a:lnRef idx="1">
            <a:schemeClr val="accent2"/>
          </a:lnRef>
          <a:fillRef idx="0">
            <a:schemeClr val="accent2"/>
          </a:fillRef>
          <a:effectRef idx="0">
            <a:schemeClr val="accent2"/>
          </a:effectRef>
          <a:fontRef idx="minor">
            <a:schemeClr val="tx1"/>
          </a:fontRef>
        </p:style>
      </p:cxnSp>
      <p:cxnSp>
        <p:nvCxnSpPr>
          <p:cNvPr id="46" name="Straight Connector 45"/>
          <p:cNvCxnSpPr/>
          <p:nvPr/>
        </p:nvCxnSpPr>
        <p:spPr>
          <a:xfrm>
            <a:off x="16085127" y="8143160"/>
            <a:ext cx="0" cy="3283531"/>
          </a:xfrm>
          <a:prstGeom prst="line">
            <a:avLst/>
          </a:prstGeom>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p:cNvSpPr/>
          <p:nvPr/>
        </p:nvSpPr>
        <p:spPr>
          <a:xfrm>
            <a:off x="1617598" y="4350158"/>
            <a:ext cx="6143079" cy="132343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17459" y="382473"/>
            <a:ext cx="22163088" cy="2423733"/>
          </a:xfrm>
        </p:spPr>
        <p:txBody>
          <a:bodyPr anchor="ctr"/>
          <a:lstStyle/>
          <a:p>
            <a:r>
              <a:rPr lang="en-GB" sz="6600" dirty="0">
                <a:solidFill>
                  <a:schemeClr val="accent1"/>
                </a:solidFill>
              </a:rPr>
              <a:t>Implementation Roadmap</a:t>
            </a:r>
            <a:endParaRPr lang="en-GB" sz="6600" dirty="0">
              <a:solidFill>
                <a:schemeClr val="accent1"/>
              </a:solidFill>
            </a:endParaRPr>
          </a:p>
        </p:txBody>
      </p:sp>
      <p:sp>
        <p:nvSpPr>
          <p:cNvPr id="3" name="TextBox 2"/>
          <p:cNvSpPr txBox="1"/>
          <p:nvPr/>
        </p:nvSpPr>
        <p:spPr>
          <a:xfrm>
            <a:off x="1124340" y="2758744"/>
            <a:ext cx="7036687" cy="1323439"/>
          </a:xfrm>
          <a:prstGeom prst="rect">
            <a:avLst/>
          </a:prstGeom>
          <a:noFill/>
        </p:spPr>
        <p:txBody>
          <a:bodyPr wrap="square" rtlCol="0">
            <a:spAutoFit/>
          </a:bodyPr>
          <a:lstStyle/>
          <a:p>
            <a:pPr algn="ctr"/>
            <a:r>
              <a:rPr lang="en-GB" sz="4000" i="0" dirty="0">
                <a:solidFill>
                  <a:schemeClr val="accent1"/>
                </a:solidFill>
                <a:effectLst/>
                <a:latin typeface="Arial" panose="020B0604020202020204" pitchFamily="34" charset="0"/>
                <a:cs typeface="Arial" panose="020B0604020202020204" pitchFamily="34" charset="0"/>
              </a:rPr>
              <a:t>Short-term</a:t>
            </a:r>
            <a:r>
              <a:rPr lang="en-GB" sz="4000" b="1" i="0" dirty="0">
                <a:solidFill>
                  <a:schemeClr val="accent1"/>
                </a:solidFill>
                <a:effectLst/>
                <a:latin typeface="Arial" panose="020B0604020202020204" pitchFamily="34" charset="0"/>
                <a:cs typeface="Arial" panose="020B0604020202020204" pitchFamily="34" charset="0"/>
              </a:rPr>
              <a:t> </a:t>
            </a:r>
            <a:endParaRPr lang="en-GB" sz="4000" b="1" i="0" dirty="0">
              <a:solidFill>
                <a:schemeClr val="accent1"/>
              </a:solidFill>
              <a:effectLst/>
              <a:latin typeface="Arial" panose="020B0604020202020204" pitchFamily="34" charset="0"/>
              <a:cs typeface="Arial" panose="020B0604020202020204" pitchFamily="34" charset="0"/>
            </a:endParaRPr>
          </a:p>
          <a:p>
            <a:pPr algn="ctr"/>
            <a:r>
              <a:rPr lang="en-GB" sz="4000" b="1" i="0" dirty="0">
                <a:solidFill>
                  <a:schemeClr val="accent1"/>
                </a:solidFill>
                <a:effectLst/>
                <a:latin typeface="Arial" panose="020B0604020202020204" pitchFamily="34" charset="0"/>
                <a:cs typeface="Arial" panose="020B0604020202020204" pitchFamily="34" charset="0"/>
              </a:rPr>
              <a:t>2025 - 2026</a:t>
            </a:r>
            <a:endParaRPr lang="en-US" sz="4000" dirty="0">
              <a:solidFill>
                <a:schemeClr val="accent1"/>
              </a:solidFill>
              <a:latin typeface="Arial" panose="020B0604020202020204" pitchFamily="34" charset="0"/>
              <a:cs typeface="Arial" panose="020B0604020202020204" pitchFamily="34" charset="0"/>
            </a:endParaRPr>
          </a:p>
        </p:txBody>
      </p:sp>
      <p:sp>
        <p:nvSpPr>
          <p:cNvPr id="16" name="TextBox 15"/>
          <p:cNvSpPr txBox="1"/>
          <p:nvPr/>
        </p:nvSpPr>
        <p:spPr>
          <a:xfrm>
            <a:off x="2008449" y="4549020"/>
            <a:ext cx="5361375" cy="954107"/>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CEPA launch and SPCU operational</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5" name="Rectangle 4"/>
          <p:cNvSpPr/>
          <p:nvPr/>
        </p:nvSpPr>
        <p:spPr>
          <a:xfrm>
            <a:off x="1140784" y="2551156"/>
            <a:ext cx="7021622" cy="912956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 name="Rectangle 5"/>
          <p:cNvSpPr/>
          <p:nvPr/>
        </p:nvSpPr>
        <p:spPr>
          <a:xfrm>
            <a:off x="8680659" y="2551156"/>
            <a:ext cx="7036687" cy="9129567"/>
          </a:xfrm>
          <a:prstGeom prst="rect">
            <a:avLst/>
          </a:prstGeom>
          <a:noFill/>
          <a:ln w="952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8691563" y="2704519"/>
            <a:ext cx="7036687" cy="1323439"/>
          </a:xfrm>
          <a:prstGeom prst="rect">
            <a:avLst/>
          </a:prstGeom>
          <a:noFill/>
        </p:spPr>
        <p:txBody>
          <a:bodyPr wrap="square" rtlCol="0">
            <a:spAutoFit/>
          </a:bodyPr>
          <a:lstStyle/>
          <a:p>
            <a:pPr algn="ctr"/>
            <a:r>
              <a:rPr lang="en-GB" sz="4000" i="0" dirty="0">
                <a:solidFill>
                  <a:schemeClr val="accent6"/>
                </a:solidFill>
                <a:effectLst/>
                <a:latin typeface="Arial" panose="020B0604020202020204" pitchFamily="34" charset="0"/>
                <a:cs typeface="Arial" panose="020B0604020202020204" pitchFamily="34" charset="0"/>
              </a:rPr>
              <a:t>Mid-term</a:t>
            </a:r>
            <a:r>
              <a:rPr lang="en-GB" sz="4000" b="1" i="0" dirty="0">
                <a:solidFill>
                  <a:schemeClr val="accent6"/>
                </a:solidFill>
                <a:effectLst/>
                <a:latin typeface="Arial" panose="020B0604020202020204" pitchFamily="34" charset="0"/>
                <a:cs typeface="Arial" panose="020B0604020202020204" pitchFamily="34" charset="0"/>
              </a:rPr>
              <a:t> </a:t>
            </a:r>
            <a:endParaRPr lang="en-GB" sz="4000" b="1" i="0" dirty="0">
              <a:solidFill>
                <a:schemeClr val="accent6"/>
              </a:solidFill>
              <a:effectLst/>
              <a:latin typeface="Arial" panose="020B0604020202020204" pitchFamily="34" charset="0"/>
              <a:cs typeface="Arial" panose="020B0604020202020204" pitchFamily="34" charset="0"/>
            </a:endParaRPr>
          </a:p>
          <a:p>
            <a:pPr algn="ctr"/>
            <a:r>
              <a:rPr lang="en-GB" sz="4000" b="1" i="0" dirty="0">
                <a:solidFill>
                  <a:schemeClr val="accent6"/>
                </a:solidFill>
                <a:effectLst/>
                <a:latin typeface="Arial" panose="020B0604020202020204" pitchFamily="34" charset="0"/>
                <a:cs typeface="Arial" panose="020B0604020202020204" pitchFamily="34" charset="0"/>
              </a:rPr>
              <a:t>2026 - 2027</a:t>
            </a:r>
            <a:endParaRPr lang="en-US" sz="4000" dirty="0">
              <a:solidFill>
                <a:schemeClr val="accent6"/>
              </a:solidFill>
              <a:latin typeface="Arial" panose="020B0604020202020204" pitchFamily="34" charset="0"/>
              <a:cs typeface="Arial" panose="020B0604020202020204" pitchFamily="34" charset="0"/>
            </a:endParaRPr>
          </a:p>
        </p:txBody>
      </p:sp>
      <p:sp>
        <p:nvSpPr>
          <p:cNvPr id="8" name="Rectangle 7"/>
          <p:cNvSpPr/>
          <p:nvPr/>
        </p:nvSpPr>
        <p:spPr>
          <a:xfrm>
            <a:off x="16238262" y="2551156"/>
            <a:ext cx="7036687" cy="9129567"/>
          </a:xfrm>
          <a:prstGeom prst="rect">
            <a:avLst/>
          </a:prstGeom>
          <a:noFill/>
          <a:ln w="95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6252907" y="2727719"/>
            <a:ext cx="7036687" cy="1323439"/>
          </a:xfrm>
          <a:prstGeom prst="rect">
            <a:avLst/>
          </a:prstGeom>
          <a:noFill/>
        </p:spPr>
        <p:txBody>
          <a:bodyPr wrap="square" rtlCol="0">
            <a:spAutoFit/>
          </a:bodyPr>
          <a:lstStyle/>
          <a:p>
            <a:pPr algn="ctr"/>
            <a:r>
              <a:rPr lang="en-GB" sz="4000" i="0" dirty="0">
                <a:solidFill>
                  <a:schemeClr val="accent4"/>
                </a:solidFill>
                <a:effectLst/>
                <a:latin typeface="Arial" panose="020B0604020202020204" pitchFamily="34" charset="0"/>
                <a:cs typeface="Arial" panose="020B0604020202020204" pitchFamily="34" charset="0"/>
              </a:rPr>
              <a:t>Long-term</a:t>
            </a:r>
            <a:r>
              <a:rPr lang="en-GB" sz="4000" b="1" i="0" dirty="0">
                <a:solidFill>
                  <a:schemeClr val="accent4"/>
                </a:solidFill>
                <a:effectLst/>
                <a:latin typeface="Arial" panose="020B0604020202020204" pitchFamily="34" charset="0"/>
                <a:cs typeface="Arial" panose="020B0604020202020204" pitchFamily="34" charset="0"/>
              </a:rPr>
              <a:t> </a:t>
            </a:r>
            <a:endParaRPr lang="en-GB" sz="4000" b="1" i="0" dirty="0">
              <a:solidFill>
                <a:schemeClr val="accent4"/>
              </a:solidFill>
              <a:effectLst/>
              <a:latin typeface="Arial" panose="020B0604020202020204" pitchFamily="34" charset="0"/>
              <a:cs typeface="Arial" panose="020B0604020202020204" pitchFamily="34" charset="0"/>
            </a:endParaRPr>
          </a:p>
          <a:p>
            <a:pPr algn="ctr"/>
            <a:r>
              <a:rPr lang="en-GB" sz="4000" b="1" i="0" dirty="0">
                <a:solidFill>
                  <a:schemeClr val="accent4"/>
                </a:solidFill>
                <a:effectLst/>
                <a:latin typeface="Arial" panose="020B0604020202020204" pitchFamily="34" charset="0"/>
                <a:cs typeface="Arial" panose="020B0604020202020204" pitchFamily="34" charset="0"/>
              </a:rPr>
              <a:t>2027 - 2028</a:t>
            </a:r>
            <a:r>
              <a:rPr lang="en-GB" sz="4000" i="0" dirty="0">
                <a:solidFill>
                  <a:schemeClr val="accent4"/>
                </a:solidFill>
                <a:effectLst/>
                <a:latin typeface="Arial" panose="020B0604020202020204" pitchFamily="34" charset="0"/>
                <a:cs typeface="Arial" panose="020B0604020202020204" pitchFamily="34" charset="0"/>
              </a:rPr>
              <a:t>+</a:t>
            </a:r>
            <a:endParaRPr lang="en-US" sz="4000" dirty="0">
              <a:solidFill>
                <a:schemeClr val="accent4"/>
              </a:solidFill>
              <a:latin typeface="Arial" panose="020B0604020202020204" pitchFamily="34" charset="0"/>
              <a:cs typeface="Arial" panose="020B0604020202020204" pitchFamily="34" charset="0"/>
            </a:endParaRPr>
          </a:p>
        </p:txBody>
      </p:sp>
      <p:sp>
        <p:nvSpPr>
          <p:cNvPr id="19" name="Rectangle 18"/>
          <p:cNvSpPr/>
          <p:nvPr/>
        </p:nvSpPr>
        <p:spPr>
          <a:xfrm>
            <a:off x="1617598" y="5872459"/>
            <a:ext cx="6143079" cy="92541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2008449" y="6071321"/>
            <a:ext cx="5361375" cy="523220"/>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Set up working groups (</a:t>
            </a:r>
            <a:r>
              <a:rPr lang="en-GB" sz="2800" i="0" dirty="0" err="1">
                <a:solidFill>
                  <a:schemeClr val="bg1"/>
                </a:solidFill>
                <a:effectLst/>
                <a:latin typeface="Arial" panose="020B0604020202020204" pitchFamily="34" charset="0"/>
                <a:cs typeface="Arial" panose="020B0604020202020204" pitchFamily="34" charset="0"/>
              </a:rPr>
              <a:t>AfSEM</a:t>
            </a:r>
            <a:r>
              <a:rPr lang="en-GB" sz="2800" i="0" dirty="0">
                <a:solidFill>
                  <a:schemeClr val="bg1"/>
                </a:solidFill>
                <a:effectLst/>
                <a:latin typeface="Arial" panose="020B0604020202020204" pitchFamily="34" charset="0"/>
                <a:cs typeface="Arial" panose="020B0604020202020204" pitchFamily="34" charset="0"/>
              </a:rPr>
              <a:t>) </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30" name="Rectangle 29"/>
          <p:cNvSpPr/>
          <p:nvPr/>
        </p:nvSpPr>
        <p:spPr>
          <a:xfrm>
            <a:off x="1617598" y="7000983"/>
            <a:ext cx="6143079" cy="92541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2008449" y="7199845"/>
            <a:ext cx="5361375" cy="523220"/>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CMP pre-feasibility studies</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32" name="Rectangle 31"/>
          <p:cNvSpPr/>
          <p:nvPr/>
        </p:nvSpPr>
        <p:spPr>
          <a:xfrm>
            <a:off x="1617598" y="8125256"/>
            <a:ext cx="6143079" cy="13220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2008449" y="8324118"/>
            <a:ext cx="5361375" cy="954107"/>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Start </a:t>
            </a:r>
            <a:r>
              <a:rPr lang="en-GB" sz="2800" i="0" dirty="0" err="1">
                <a:solidFill>
                  <a:schemeClr val="bg1"/>
                </a:solidFill>
                <a:effectLst/>
                <a:latin typeface="Arial" panose="020B0604020202020204" pitchFamily="34" charset="0"/>
                <a:cs typeface="Arial" panose="020B0604020202020204" pitchFamily="34" charset="0"/>
              </a:rPr>
              <a:t>AfEES</a:t>
            </a:r>
            <a:r>
              <a:rPr lang="en-GB" sz="2800" i="0" dirty="0">
                <a:solidFill>
                  <a:schemeClr val="bg1"/>
                </a:solidFill>
                <a:effectLst/>
                <a:latin typeface="Arial" panose="020B0604020202020204" pitchFamily="34" charset="0"/>
                <a:cs typeface="Arial" panose="020B0604020202020204" pitchFamily="34" charset="0"/>
              </a:rPr>
              <a:t> action plan implementation </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35" name="Rectangle 34"/>
          <p:cNvSpPr/>
          <p:nvPr/>
        </p:nvSpPr>
        <p:spPr>
          <a:xfrm>
            <a:off x="1617598" y="9646148"/>
            <a:ext cx="6143079" cy="18007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2008449" y="9845010"/>
            <a:ext cx="5361375" cy="1384995"/>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Develop communication, capacity building and </a:t>
            </a:r>
            <a:br>
              <a:rPr lang="en-GB" sz="2800" i="0" dirty="0">
                <a:solidFill>
                  <a:schemeClr val="bg1"/>
                </a:solidFill>
                <a:effectLst/>
                <a:latin typeface="Arial" panose="020B0604020202020204" pitchFamily="34" charset="0"/>
                <a:cs typeface="Arial" panose="020B0604020202020204" pitchFamily="34" charset="0"/>
              </a:rPr>
            </a:br>
            <a:r>
              <a:rPr lang="en-GB" sz="2800" i="0" dirty="0">
                <a:solidFill>
                  <a:schemeClr val="bg1"/>
                </a:solidFill>
                <a:effectLst/>
                <a:latin typeface="Arial" panose="020B0604020202020204" pitchFamily="34" charset="0"/>
                <a:cs typeface="Arial" panose="020B0604020202020204" pitchFamily="34" charset="0"/>
              </a:rPr>
              <a:t>knowledge strategies </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37" name="Rectangle 36"/>
          <p:cNvSpPr/>
          <p:nvPr/>
        </p:nvSpPr>
        <p:spPr>
          <a:xfrm>
            <a:off x="9090297" y="4350158"/>
            <a:ext cx="6143079" cy="1323439"/>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9481148" y="4549020"/>
            <a:ext cx="5361375" cy="954107"/>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Regional harmonisation pilot </a:t>
            </a:r>
            <a:br>
              <a:rPr lang="en-GB" sz="2800" i="0" dirty="0">
                <a:solidFill>
                  <a:schemeClr val="bg1"/>
                </a:solidFill>
                <a:effectLst/>
                <a:latin typeface="Arial" panose="020B0604020202020204" pitchFamily="34" charset="0"/>
                <a:cs typeface="Arial" panose="020B0604020202020204" pitchFamily="34" charset="0"/>
              </a:rPr>
            </a:br>
            <a:r>
              <a:rPr lang="en-GB" sz="2800" i="0" dirty="0">
                <a:solidFill>
                  <a:schemeClr val="bg1"/>
                </a:solidFill>
                <a:effectLst/>
                <a:latin typeface="Arial" panose="020B0604020202020204" pitchFamily="34" charset="0"/>
                <a:cs typeface="Arial" panose="020B0604020202020204" pitchFamily="34" charset="0"/>
              </a:rPr>
              <a:t>in 10 countries (</a:t>
            </a:r>
            <a:r>
              <a:rPr lang="en-GB" sz="2800" i="0" dirty="0" err="1">
                <a:solidFill>
                  <a:schemeClr val="bg1"/>
                </a:solidFill>
                <a:effectLst/>
                <a:latin typeface="Arial" panose="020B0604020202020204" pitchFamily="34" charset="0"/>
                <a:cs typeface="Arial" panose="020B0604020202020204" pitchFamily="34" charset="0"/>
              </a:rPr>
              <a:t>AfSEM</a:t>
            </a:r>
            <a:r>
              <a:rPr lang="en-GB" sz="2800" i="0" dirty="0">
                <a:solidFill>
                  <a:schemeClr val="bg1"/>
                </a:solidFill>
                <a:effectLst/>
                <a:latin typeface="Arial" panose="020B0604020202020204" pitchFamily="34" charset="0"/>
                <a:cs typeface="Arial" panose="020B0604020202020204" pitchFamily="34" charset="0"/>
              </a:rPr>
              <a:t>) </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41" name="Rectangle 40"/>
          <p:cNvSpPr/>
          <p:nvPr/>
        </p:nvSpPr>
        <p:spPr>
          <a:xfrm>
            <a:off x="9090298" y="5872459"/>
            <a:ext cx="6143079" cy="1323439"/>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9322888" y="6071321"/>
            <a:ext cx="5752227" cy="954107"/>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Update of CMP 2026-2045 (including off-grid)</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43" name="Rectangle 42"/>
          <p:cNvSpPr/>
          <p:nvPr/>
        </p:nvSpPr>
        <p:spPr>
          <a:xfrm>
            <a:off x="9090297" y="7394760"/>
            <a:ext cx="6143079" cy="1323439"/>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9322887" y="7593622"/>
            <a:ext cx="5752227" cy="954107"/>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Implement </a:t>
            </a:r>
            <a:r>
              <a:rPr lang="en-GB" sz="2800" dirty="0">
                <a:solidFill>
                  <a:schemeClr val="bg1"/>
                </a:solidFill>
                <a:latin typeface="Arial" panose="020B0604020202020204" pitchFamily="34" charset="0"/>
                <a:cs typeface="Arial" panose="020B0604020202020204" pitchFamily="34" charset="0"/>
              </a:rPr>
              <a:t>10 </a:t>
            </a:r>
            <a:r>
              <a:rPr lang="en-GB" sz="2800" i="0" dirty="0" err="1">
                <a:solidFill>
                  <a:schemeClr val="bg1"/>
                </a:solidFill>
                <a:effectLst/>
                <a:latin typeface="Arial" panose="020B0604020202020204" pitchFamily="34" charset="0"/>
                <a:cs typeface="Arial" panose="020B0604020202020204" pitchFamily="34" charset="0"/>
              </a:rPr>
              <a:t>AfEES</a:t>
            </a:r>
            <a:r>
              <a:rPr lang="en-GB" sz="2800" i="0" dirty="0">
                <a:solidFill>
                  <a:schemeClr val="bg1"/>
                </a:solidFill>
                <a:effectLst/>
                <a:latin typeface="Arial" panose="020B0604020202020204" pitchFamily="34" charset="0"/>
                <a:cs typeface="Arial" panose="020B0604020202020204" pitchFamily="34" charset="0"/>
              </a:rPr>
              <a:t> National </a:t>
            </a:r>
            <a:br>
              <a:rPr lang="en-GB" sz="2800" i="0" dirty="0">
                <a:solidFill>
                  <a:schemeClr val="bg1"/>
                </a:solidFill>
                <a:effectLst/>
                <a:latin typeface="Arial" panose="020B0604020202020204" pitchFamily="34" charset="0"/>
                <a:cs typeface="Arial" panose="020B0604020202020204" pitchFamily="34" charset="0"/>
              </a:rPr>
            </a:br>
            <a:r>
              <a:rPr lang="en-GB" sz="2800" i="0" dirty="0">
                <a:solidFill>
                  <a:schemeClr val="bg1"/>
                </a:solidFill>
                <a:effectLst/>
                <a:latin typeface="Arial" panose="020B0604020202020204" pitchFamily="34" charset="0"/>
                <a:cs typeface="Arial" panose="020B0604020202020204" pitchFamily="34" charset="0"/>
              </a:rPr>
              <a:t>Energy Efficiency Plans</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45" name="Rectangle 44"/>
          <p:cNvSpPr/>
          <p:nvPr/>
        </p:nvSpPr>
        <p:spPr>
          <a:xfrm>
            <a:off x="9090297" y="8904410"/>
            <a:ext cx="6143079" cy="232559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9578417" y="9112986"/>
            <a:ext cx="5166836" cy="1815882"/>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Promote independent power producers of renewable energy, off-grid policy reform and carbon markets </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47" name="Rectangle 46"/>
          <p:cNvSpPr/>
          <p:nvPr/>
        </p:nvSpPr>
        <p:spPr>
          <a:xfrm>
            <a:off x="16703674" y="4350159"/>
            <a:ext cx="6143079" cy="94715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17094525" y="4549020"/>
            <a:ext cx="5361375" cy="523220"/>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Scale-up of electricity trade </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49" name="Rectangle 48"/>
          <p:cNvSpPr/>
          <p:nvPr/>
        </p:nvSpPr>
        <p:spPr>
          <a:xfrm>
            <a:off x="16703674" y="5440320"/>
            <a:ext cx="6143079" cy="175557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17094525" y="5639181"/>
            <a:ext cx="5361375" cy="1384995"/>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Renewable energy manufacturing strategies (</a:t>
            </a:r>
            <a:r>
              <a:rPr lang="en-GB" sz="2800" i="0" dirty="0" err="1">
                <a:solidFill>
                  <a:schemeClr val="bg1"/>
                </a:solidFill>
                <a:effectLst/>
                <a:latin typeface="Arial" panose="020B0604020202020204" pitchFamily="34" charset="0"/>
                <a:cs typeface="Arial" panose="020B0604020202020204" pitchFamily="34" charset="0"/>
              </a:rPr>
              <a:t>AfCFTA</a:t>
            </a:r>
            <a:r>
              <a:rPr lang="en-GB" sz="2800" i="0" dirty="0">
                <a:solidFill>
                  <a:schemeClr val="bg1"/>
                </a:solidFill>
                <a:effectLst/>
                <a:latin typeface="Arial" panose="020B0604020202020204" pitchFamily="34" charset="0"/>
                <a:cs typeface="Arial" panose="020B0604020202020204" pitchFamily="34" charset="0"/>
              </a:rPr>
              <a:t> link) </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51" name="Rectangle 50"/>
          <p:cNvSpPr/>
          <p:nvPr/>
        </p:nvSpPr>
        <p:spPr>
          <a:xfrm>
            <a:off x="16721608" y="7394759"/>
            <a:ext cx="6143079" cy="132343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17112459" y="7570174"/>
            <a:ext cx="5361375" cy="954107"/>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CMP bankable projects mobilised</a:t>
            </a:r>
            <a:endParaRPr lang="en-GB" sz="2800" i="0" dirty="0">
              <a:solidFill>
                <a:schemeClr val="bg1"/>
              </a:solidFill>
              <a:effectLst/>
              <a:latin typeface="Arial" panose="020B0604020202020204" pitchFamily="34" charset="0"/>
              <a:cs typeface="Arial" panose="020B0604020202020204" pitchFamily="34" charset="0"/>
            </a:endParaRPr>
          </a:p>
        </p:txBody>
      </p:sp>
      <p:sp>
        <p:nvSpPr>
          <p:cNvPr id="53" name="Rectangle 52"/>
          <p:cNvSpPr/>
          <p:nvPr/>
        </p:nvSpPr>
        <p:spPr>
          <a:xfrm>
            <a:off x="16703674" y="8917059"/>
            <a:ext cx="6143079" cy="132343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16871524" y="9084213"/>
            <a:ext cx="5770162" cy="954107"/>
          </a:xfrm>
          <a:prstGeom prst="rect">
            <a:avLst/>
          </a:prstGeom>
          <a:noFill/>
        </p:spPr>
        <p:txBody>
          <a:bodyPr wrap="square" rtlCol="0">
            <a:spAutoFit/>
          </a:bodyPr>
          <a:lstStyle/>
          <a:p>
            <a:pPr algn="ctr"/>
            <a:r>
              <a:rPr lang="en-GB" sz="2800" i="0" dirty="0">
                <a:solidFill>
                  <a:schemeClr val="bg1"/>
                </a:solidFill>
                <a:effectLst/>
                <a:latin typeface="Arial" panose="020B0604020202020204" pitchFamily="34" charset="0"/>
                <a:cs typeface="Arial" panose="020B0604020202020204" pitchFamily="34" charset="0"/>
              </a:rPr>
              <a:t>Monitoring and evaluation systems running across all 3 initiatives</a:t>
            </a:r>
            <a:endParaRPr lang="en-GB" sz="2800" i="0" dirty="0">
              <a:solidFill>
                <a:schemeClr val="bg1"/>
              </a:solidFill>
              <a:effectLst/>
              <a:latin typeface="Arial" panose="020B0604020202020204" pitchFamily="34" charset="0"/>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9" name="Title 9"/>
          <p:cNvSpPr>
            <a:spLocks noGrp="1"/>
          </p:cNvSpPr>
          <p:nvPr>
            <p:ph type="title"/>
          </p:nvPr>
        </p:nvSpPr>
        <p:spPr>
          <a:xfrm>
            <a:off x="1824275" y="3214255"/>
            <a:ext cx="9106658" cy="6594763"/>
          </a:xfrm>
        </p:spPr>
        <p:txBody>
          <a:bodyPr/>
          <a:lstStyle/>
          <a:p>
            <a:r>
              <a:rPr lang="en-GB" sz="8000" dirty="0">
                <a:solidFill>
                  <a:schemeClr val="bg1"/>
                </a:solidFill>
              </a:rPr>
              <a:t>Together for Africa’s Just Energy Future</a:t>
            </a:r>
            <a:endParaRPr lang="en-US" sz="8000" b="0" dirty="0">
              <a:solidFill>
                <a:schemeClr val="bg1"/>
              </a:solidFill>
            </a:endParaRPr>
          </a:p>
        </p:txBody>
      </p:sp>
      <p:sp>
        <p:nvSpPr>
          <p:cNvPr id="7" name="TextBox 6"/>
          <p:cNvSpPr txBox="1"/>
          <p:nvPr/>
        </p:nvSpPr>
        <p:spPr>
          <a:xfrm>
            <a:off x="1824275" y="9320981"/>
            <a:ext cx="9106658" cy="461665"/>
          </a:xfrm>
          <a:prstGeom prst="rect">
            <a:avLst/>
          </a:prstGeom>
          <a:noFill/>
        </p:spPr>
        <p:txBody>
          <a:bodyPr wrap="square">
            <a:spAutoFit/>
          </a:bodyPr>
          <a:lstStyle/>
          <a:p>
            <a:r>
              <a:rPr lang="en-GB" sz="2400" b="0" i="1" dirty="0">
                <a:solidFill>
                  <a:schemeClr val="bg1"/>
                </a:solidFill>
                <a:effectLst/>
                <a:latin typeface="Arial" panose="020B0604020202020204" pitchFamily="34" charset="0"/>
                <a:cs typeface="Arial" panose="020B0604020202020204" pitchFamily="34" charset="0"/>
              </a:rPr>
              <a:t>Photo: Al Ameen Saddiq, </a:t>
            </a:r>
            <a:r>
              <a:rPr lang="en-GB" sz="2400" b="0" i="1" dirty="0" err="1">
                <a:solidFill>
                  <a:schemeClr val="bg1"/>
                </a:solidFill>
                <a:effectLst/>
                <a:latin typeface="Arial" panose="020B0604020202020204" pitchFamily="34" charset="0"/>
                <a:cs typeface="Arial" panose="020B0604020202020204" pitchFamily="34" charset="0"/>
              </a:rPr>
              <a:t>Pexels</a:t>
            </a:r>
            <a:r>
              <a:rPr lang="en-GB" sz="2400" b="0" i="1" dirty="0">
                <a:solidFill>
                  <a:schemeClr val="bg1"/>
                </a:solidFill>
                <a:effectLst/>
                <a:latin typeface="Arial" panose="020B0604020202020204" pitchFamily="34" charset="0"/>
                <a:cs typeface="Arial" panose="020B0604020202020204" pitchFamily="34" charset="0"/>
              </a:rPr>
              <a:t>.</a:t>
            </a:r>
            <a:endParaRPr lang="en-US" sz="2400" i="1" dirty="0">
              <a:solidFill>
                <a:schemeClr val="bg1"/>
              </a:solidFill>
              <a:latin typeface="Arial" panose="020B0604020202020204" pitchFamily="34" charset="0"/>
              <a:cs typeface="Arial" panose="020B0604020202020204" pitchFamily="34" charset="0"/>
            </a:endParaRPr>
          </a:p>
        </p:txBody>
      </p:sp>
      <p:pic>
        <p:nvPicPr>
          <p:cNvPr id="6" name="Picture Placeholder 5"/>
          <p:cNvPicPr>
            <a:picLocks noGrp="1" noChangeAspect="1"/>
          </p:cNvPicPr>
          <p:nvPr>
            <p:ph type="pic" sz="quarter" idx="13"/>
          </p:nvPr>
        </p:nvPicPr>
        <p:blipFill>
          <a:blip r:embed="rId1" cstate="email"/>
          <a:srcRect/>
          <a:stretch>
            <a:fillRect/>
          </a:stretch>
        </p:blipFill>
        <p:spPr>
          <a:xfrm>
            <a:off x="12685237" y="0"/>
            <a:ext cx="11638438" cy="13716000"/>
          </a:xfrm>
        </p:spPr>
      </p:pic>
      <p:pic>
        <p:nvPicPr>
          <p:cNvPr id="4" name="Picture 3"/>
          <p:cNvPicPr>
            <a:picLocks noGrp="1" noRot="1" noChangeAspect="1" noMove="1" noResize="1" noEditPoints="1" noAdjustHandles="1" noChangeArrowheads="1" noChangeShapeType="1" noCrop="1"/>
          </p:cNvPicPr>
          <p:nvPr/>
        </p:nvPicPr>
        <p:blipFill>
          <a:blip r:embed="rId2"/>
          <a:stretch>
            <a:fillRect/>
          </a:stretch>
        </p:blipFill>
        <p:spPr>
          <a:xfrm rot="1273439">
            <a:off x="2373346" y="-6724661"/>
            <a:ext cx="23658520" cy="1672552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0875" y="2344208"/>
            <a:ext cx="10860962" cy="2423733"/>
          </a:xfrm>
        </p:spPr>
        <p:txBody>
          <a:bodyPr anchor="t"/>
          <a:lstStyle/>
          <a:p>
            <a:r>
              <a:rPr lang="en-GB" sz="6600" dirty="0">
                <a:solidFill>
                  <a:schemeClr val="accent1"/>
                </a:solidFill>
              </a:rPr>
              <a:t>Key messages</a:t>
            </a:r>
            <a:endParaRPr lang="en-GB" sz="6600" b="0" dirty="0">
              <a:solidFill>
                <a:schemeClr val="accent1"/>
              </a:solidFill>
            </a:endParaRPr>
          </a:p>
        </p:txBody>
      </p:sp>
      <p:sp>
        <p:nvSpPr>
          <p:cNvPr id="3" name="Content Placeholder 11"/>
          <p:cNvSpPr txBox="1"/>
          <p:nvPr/>
        </p:nvSpPr>
        <p:spPr>
          <a:xfrm>
            <a:off x="1300875" y="4133041"/>
            <a:ext cx="9851081" cy="4008316"/>
          </a:xfrm>
          <a:prstGeom prst="rect">
            <a:avLst/>
          </a:prstGeom>
        </p:spPr>
        <p:txBody>
          <a:bodyPr>
            <a:normAutofit fontScale="92500" lnSpcReduction="10000"/>
          </a:bodyPr>
          <a:lstStyle>
            <a:lvl1pPr marL="455930" indent="-455930" algn="l" defTabSz="1824355" rtl="0" eaLnBrk="1" latinLnBrk="0" hangingPunct="1">
              <a:lnSpc>
                <a:spcPct val="90000"/>
              </a:lnSpc>
              <a:spcBef>
                <a:spcPts val="1995"/>
              </a:spcBef>
              <a:buFont typeface="Arial" panose="020B0604020202020204" pitchFamily="34" charset="0"/>
              <a:buChar char="•"/>
              <a:defRPr sz="5585" kern="1200">
                <a:solidFill>
                  <a:schemeClr val="tx1"/>
                </a:solidFill>
                <a:latin typeface="+mn-lt"/>
                <a:ea typeface="+mn-ea"/>
                <a:cs typeface="+mn-cs"/>
              </a:defRPr>
            </a:lvl1pPr>
            <a:lvl2pPr marL="1368425" indent="-455930" algn="l" defTabSz="1824355" rtl="0" eaLnBrk="1" latinLnBrk="0" hangingPunct="1">
              <a:lnSpc>
                <a:spcPct val="90000"/>
              </a:lnSpc>
              <a:spcBef>
                <a:spcPts val="1000"/>
              </a:spcBef>
              <a:buFont typeface="Arial" panose="020B0604020202020204" pitchFamily="34" charset="0"/>
              <a:buChar char="•"/>
              <a:defRPr sz="4790" kern="1200">
                <a:solidFill>
                  <a:schemeClr val="tx1"/>
                </a:solidFill>
                <a:latin typeface="+mn-lt"/>
                <a:ea typeface="+mn-ea"/>
                <a:cs typeface="+mn-cs"/>
              </a:defRPr>
            </a:lvl2pPr>
            <a:lvl3pPr marL="2280285" indent="-455930" algn="l" defTabSz="1824355" rtl="0" eaLnBrk="1" latinLnBrk="0" hangingPunct="1">
              <a:lnSpc>
                <a:spcPct val="90000"/>
              </a:lnSpc>
              <a:spcBef>
                <a:spcPts val="1000"/>
              </a:spcBef>
              <a:buFont typeface="Arial" panose="020B0604020202020204" pitchFamily="34" charset="0"/>
              <a:buChar char="•"/>
              <a:defRPr sz="3990" kern="1200">
                <a:solidFill>
                  <a:schemeClr val="tx1"/>
                </a:solidFill>
                <a:latin typeface="+mn-lt"/>
                <a:ea typeface="+mn-ea"/>
                <a:cs typeface="+mn-cs"/>
              </a:defRPr>
            </a:lvl3pPr>
            <a:lvl4pPr marL="319278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4pPr>
            <a:lvl5pPr marL="410464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5pPr>
            <a:lvl6pPr marL="501713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6pPr>
            <a:lvl7pPr marL="592899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7pPr>
            <a:lvl8pPr marL="684149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8pPr>
            <a:lvl9pPr marL="775335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9pPr>
          </a:lstStyle>
          <a:p>
            <a:pPr algn="l" rtl="0" fontAlgn="base">
              <a:lnSpc>
                <a:spcPct val="100000"/>
              </a:lnSpc>
              <a:buFont typeface="Arial" panose="020B0604020202020204" pitchFamily="34" charset="0"/>
              <a:buChar char="•"/>
            </a:pPr>
            <a:r>
              <a:rPr lang="en-GB" sz="4400" b="0" i="0" dirty="0">
                <a:solidFill>
                  <a:srgbClr val="000000"/>
                </a:solidFill>
                <a:effectLst/>
                <a:latin typeface="Arial" panose="020B0604020202020204" pitchFamily="34" charset="0"/>
                <a:cs typeface="Arial" panose="020B0604020202020204" pitchFamily="34" charset="0"/>
              </a:rPr>
              <a:t>Africa’s energy transformation is a strategic opportunity </a:t>
            </a:r>
            <a:endParaRPr lang="en-GB" sz="4400" b="0" i="0" dirty="0">
              <a:solidFill>
                <a:srgbClr val="000000"/>
              </a:solidFill>
              <a:effectLst/>
              <a:latin typeface="Arial" panose="020B0604020202020204" pitchFamily="34" charset="0"/>
              <a:cs typeface="Arial" panose="020B0604020202020204" pitchFamily="34" charset="0"/>
            </a:endParaRPr>
          </a:p>
          <a:p>
            <a:pPr algn="l" rtl="0" fontAlgn="base">
              <a:lnSpc>
                <a:spcPct val="100000"/>
              </a:lnSpc>
              <a:buFont typeface="Arial" panose="020B0604020202020204" pitchFamily="34" charset="0"/>
              <a:buChar char="•"/>
            </a:pPr>
            <a:r>
              <a:rPr lang="en-GB" sz="4400" b="0" i="0" dirty="0" err="1">
                <a:solidFill>
                  <a:srgbClr val="000000"/>
                </a:solidFill>
                <a:effectLst/>
                <a:latin typeface="Arial" panose="020B0604020202020204" pitchFamily="34" charset="0"/>
                <a:cs typeface="Arial" panose="020B0604020202020204" pitchFamily="34" charset="0"/>
              </a:rPr>
              <a:t>AfSEM</a:t>
            </a:r>
            <a:r>
              <a:rPr lang="en-GB" sz="4400" b="0" i="0" dirty="0">
                <a:solidFill>
                  <a:srgbClr val="000000"/>
                </a:solidFill>
                <a:effectLst/>
                <a:latin typeface="Arial" panose="020B0604020202020204" pitchFamily="34" charset="0"/>
                <a:cs typeface="Arial" panose="020B0604020202020204" pitchFamily="34" charset="0"/>
              </a:rPr>
              <a:t>, CMP and </a:t>
            </a:r>
            <a:r>
              <a:rPr lang="en-GB" sz="4400" b="0" i="0" dirty="0" err="1">
                <a:solidFill>
                  <a:srgbClr val="000000"/>
                </a:solidFill>
                <a:effectLst/>
                <a:latin typeface="Arial" panose="020B0604020202020204" pitchFamily="34" charset="0"/>
                <a:cs typeface="Arial" panose="020B0604020202020204" pitchFamily="34" charset="0"/>
              </a:rPr>
              <a:t>AfEES</a:t>
            </a:r>
            <a:r>
              <a:rPr lang="en-GB" sz="4400" b="0" i="0" dirty="0">
                <a:solidFill>
                  <a:srgbClr val="000000"/>
                </a:solidFill>
                <a:effectLst/>
                <a:latin typeface="Arial" panose="020B0604020202020204" pitchFamily="34" charset="0"/>
                <a:cs typeface="Arial" panose="020B0604020202020204" pitchFamily="34" charset="0"/>
              </a:rPr>
              <a:t> are Africa-led and globally aligned </a:t>
            </a:r>
            <a:endParaRPr lang="en-GB" sz="4400" b="0" i="0" dirty="0">
              <a:solidFill>
                <a:srgbClr val="000000"/>
              </a:solidFill>
              <a:effectLst/>
              <a:latin typeface="Arial" panose="020B0604020202020204" pitchFamily="34" charset="0"/>
              <a:cs typeface="Arial" panose="020B0604020202020204" pitchFamily="34" charset="0"/>
            </a:endParaRPr>
          </a:p>
          <a:p>
            <a:pPr algn="l" rtl="0" fontAlgn="base">
              <a:lnSpc>
                <a:spcPct val="100000"/>
              </a:lnSpc>
              <a:buFont typeface="Arial" panose="020B0604020202020204" pitchFamily="34" charset="0"/>
              <a:buChar char="•"/>
            </a:pPr>
            <a:r>
              <a:rPr lang="en-GB" sz="4400" b="0" i="0" dirty="0">
                <a:solidFill>
                  <a:srgbClr val="000000"/>
                </a:solidFill>
                <a:effectLst/>
                <a:latin typeface="Arial" panose="020B0604020202020204" pitchFamily="34" charset="0"/>
                <a:cs typeface="Arial" panose="020B0604020202020204" pitchFamily="34" charset="0"/>
              </a:rPr>
              <a:t>CEPA is a bold step towards a greener, more integrated future </a:t>
            </a:r>
            <a:endParaRPr lang="en-GB" sz="4400" b="0" i="0" dirty="0">
              <a:solidFill>
                <a:srgbClr val="000000"/>
              </a:solidFill>
              <a:effectLst/>
              <a:latin typeface="Arial" panose="020B0604020202020204" pitchFamily="34" charset="0"/>
              <a:cs typeface="Arial" panose="020B0604020202020204" pitchFamily="34" charset="0"/>
            </a:endParaRPr>
          </a:p>
        </p:txBody>
      </p:sp>
      <p:sp>
        <p:nvSpPr>
          <p:cNvPr id="7" name="TextBox 6"/>
          <p:cNvSpPr txBox="1"/>
          <p:nvPr/>
        </p:nvSpPr>
        <p:spPr>
          <a:xfrm>
            <a:off x="15195993" y="1053115"/>
            <a:ext cx="7193764" cy="1200329"/>
          </a:xfrm>
          <a:prstGeom prst="rect">
            <a:avLst/>
          </a:prstGeom>
          <a:noFill/>
        </p:spPr>
        <p:txBody>
          <a:bodyPr wrap="square">
            <a:spAutoFit/>
          </a:bodyPr>
          <a:lstStyle/>
          <a:p>
            <a:pPr algn="l" rtl="0" fontAlgn="base"/>
            <a:r>
              <a:rPr lang="en-GB" sz="3600" b="0" i="0" dirty="0">
                <a:solidFill>
                  <a:srgbClr val="00125C"/>
                </a:solidFill>
                <a:effectLst/>
                <a:latin typeface="Arial" panose="020B0604020202020204" pitchFamily="34" charset="0"/>
                <a:cs typeface="Arial" panose="020B0604020202020204" pitchFamily="34" charset="0"/>
              </a:rPr>
              <a:t>Support implementation through technical and political engagement</a:t>
            </a:r>
            <a:endParaRPr lang="en-GB" sz="3600" b="0" i="0" dirty="0">
              <a:solidFill>
                <a:srgbClr val="00125C"/>
              </a:solidFill>
              <a:effectLst/>
              <a:latin typeface="Arial" panose="020B0604020202020204" pitchFamily="34" charset="0"/>
              <a:cs typeface="Arial" panose="020B0604020202020204" pitchFamily="34" charset="0"/>
            </a:endParaRPr>
          </a:p>
        </p:txBody>
      </p:sp>
      <p:sp>
        <p:nvSpPr>
          <p:cNvPr id="9" name="TextBox 8"/>
          <p:cNvSpPr txBox="1"/>
          <p:nvPr/>
        </p:nvSpPr>
        <p:spPr>
          <a:xfrm>
            <a:off x="15195993" y="2877846"/>
            <a:ext cx="7546779" cy="1200329"/>
          </a:xfrm>
          <a:prstGeom prst="rect">
            <a:avLst/>
          </a:prstGeom>
          <a:noFill/>
        </p:spPr>
        <p:txBody>
          <a:bodyPr wrap="square">
            <a:spAutoFit/>
          </a:bodyPr>
          <a:lstStyle/>
          <a:p>
            <a:pPr algn="l" rtl="0" fontAlgn="base"/>
            <a:r>
              <a:rPr lang="en-GB" sz="3600" i="0" dirty="0">
                <a:solidFill>
                  <a:srgbClr val="00125C"/>
                </a:solidFill>
                <a:effectLst/>
                <a:latin typeface="Arial" panose="020B0604020202020204" pitchFamily="34" charset="0"/>
                <a:cs typeface="Arial" panose="020B0604020202020204" pitchFamily="34" charset="0"/>
              </a:rPr>
              <a:t>Align national strategies and policies with continental frameworks</a:t>
            </a:r>
            <a:endParaRPr lang="en-GB" sz="3600" i="0" dirty="0">
              <a:solidFill>
                <a:srgbClr val="00125C"/>
              </a:solidFill>
              <a:effectLst/>
              <a:latin typeface="Arial" panose="020B0604020202020204" pitchFamily="34" charset="0"/>
              <a:cs typeface="Arial" panose="020B0604020202020204" pitchFamily="34" charset="0"/>
            </a:endParaRPr>
          </a:p>
        </p:txBody>
      </p:sp>
      <p:sp>
        <p:nvSpPr>
          <p:cNvPr id="10" name="TextBox 9"/>
          <p:cNvSpPr txBox="1"/>
          <p:nvPr/>
        </p:nvSpPr>
        <p:spPr>
          <a:xfrm>
            <a:off x="15188810" y="4812738"/>
            <a:ext cx="7193764" cy="1200329"/>
          </a:xfrm>
          <a:prstGeom prst="rect">
            <a:avLst/>
          </a:prstGeom>
          <a:noFill/>
        </p:spPr>
        <p:txBody>
          <a:bodyPr wrap="square">
            <a:spAutoFit/>
          </a:bodyPr>
          <a:lstStyle/>
          <a:p>
            <a:pPr algn="l" rtl="0" fontAlgn="base"/>
            <a:r>
              <a:rPr lang="en-GB" sz="3600" i="0" dirty="0">
                <a:solidFill>
                  <a:srgbClr val="00125C"/>
                </a:solidFill>
                <a:effectLst/>
                <a:latin typeface="Arial" panose="020B0604020202020204" pitchFamily="34" charset="0"/>
                <a:cs typeface="Arial" panose="020B0604020202020204" pitchFamily="34" charset="0"/>
              </a:rPr>
              <a:t>Invest in generation, transmission, and efficiency projects</a:t>
            </a:r>
            <a:endParaRPr lang="en-GB" sz="3600" i="0" dirty="0">
              <a:solidFill>
                <a:srgbClr val="00125C"/>
              </a:solidFill>
              <a:effectLst/>
              <a:latin typeface="Arial" panose="020B0604020202020204" pitchFamily="34" charset="0"/>
              <a:cs typeface="Arial" panose="020B0604020202020204" pitchFamily="34" charset="0"/>
            </a:endParaRPr>
          </a:p>
        </p:txBody>
      </p:sp>
      <p:cxnSp>
        <p:nvCxnSpPr>
          <p:cNvPr id="21" name="Straight Connector 20"/>
          <p:cNvCxnSpPr/>
          <p:nvPr/>
        </p:nvCxnSpPr>
        <p:spPr>
          <a:xfrm>
            <a:off x="15195993" y="2487521"/>
            <a:ext cx="7253988"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2" name="Straight Connector 21"/>
          <p:cNvCxnSpPr/>
          <p:nvPr/>
        </p:nvCxnSpPr>
        <p:spPr>
          <a:xfrm>
            <a:off x="15219439" y="4367085"/>
            <a:ext cx="7253988" cy="0"/>
          </a:xfrm>
          <a:prstGeom prst="line">
            <a:avLst/>
          </a:prstGeom>
        </p:spPr>
        <p:style>
          <a:lnRef idx="1">
            <a:schemeClr val="accent2"/>
          </a:lnRef>
          <a:fillRef idx="0">
            <a:schemeClr val="accent2"/>
          </a:fillRef>
          <a:effectRef idx="0">
            <a:schemeClr val="accent2"/>
          </a:effectRef>
          <a:fontRef idx="minor">
            <a:schemeClr val="tx1"/>
          </a:fontRef>
        </p:style>
      </p:cxnSp>
      <p:sp>
        <p:nvSpPr>
          <p:cNvPr id="27" name="TextBox 26"/>
          <p:cNvSpPr txBox="1"/>
          <p:nvPr/>
        </p:nvSpPr>
        <p:spPr>
          <a:xfrm>
            <a:off x="1300875" y="8930414"/>
            <a:ext cx="9560413" cy="646331"/>
          </a:xfrm>
          <a:prstGeom prst="rect">
            <a:avLst/>
          </a:prstGeom>
          <a:noFill/>
        </p:spPr>
        <p:txBody>
          <a:bodyPr wrap="square">
            <a:spAutoFit/>
          </a:bodyPr>
          <a:lstStyle/>
          <a:p>
            <a:r>
              <a:rPr lang="en-GB" sz="3600" b="1" dirty="0">
                <a:solidFill>
                  <a:srgbClr val="1A53EA"/>
                </a:solidFill>
                <a:latin typeface="Arial" panose="020B0604020202020204" pitchFamily="34" charset="0"/>
                <a:cs typeface="Arial" panose="020B0604020202020204" pitchFamily="34" charset="0"/>
              </a:rPr>
              <a:t>Call to action for supporters</a:t>
            </a:r>
            <a:r>
              <a:rPr lang="en-GB" sz="3600" b="1" i="0" dirty="0">
                <a:solidFill>
                  <a:srgbClr val="1A53EA"/>
                </a:solidFill>
                <a:effectLst/>
                <a:latin typeface="Arial" panose="020B0604020202020204" pitchFamily="34" charset="0"/>
                <a:cs typeface="Arial" panose="020B0604020202020204" pitchFamily="34" charset="0"/>
              </a:rPr>
              <a:t> → </a:t>
            </a:r>
            <a:endParaRPr lang="en-US" sz="3600" b="1" dirty="0">
              <a:solidFill>
                <a:srgbClr val="1A53EA"/>
              </a:solidFill>
            </a:endParaRPr>
          </a:p>
        </p:txBody>
      </p:sp>
      <p:cxnSp>
        <p:nvCxnSpPr>
          <p:cNvPr id="6" name="Straight Connector 5"/>
          <p:cNvCxnSpPr/>
          <p:nvPr/>
        </p:nvCxnSpPr>
        <p:spPr>
          <a:xfrm>
            <a:off x="15219439" y="6383454"/>
            <a:ext cx="7253988" cy="0"/>
          </a:xfrm>
          <a:prstGeom prst="line">
            <a:avLst/>
          </a:prstGeom>
        </p:spPr>
        <p:style>
          <a:lnRef idx="1">
            <a:schemeClr val="accent2"/>
          </a:lnRef>
          <a:fillRef idx="0">
            <a:schemeClr val="accent2"/>
          </a:fillRef>
          <a:effectRef idx="0">
            <a:schemeClr val="accent2"/>
          </a:effectRef>
          <a:fontRef idx="minor">
            <a:schemeClr val="tx1"/>
          </a:fontRef>
        </p:style>
      </p:cxnSp>
      <p:sp>
        <p:nvSpPr>
          <p:cNvPr id="8" name="TextBox 7"/>
          <p:cNvSpPr txBox="1"/>
          <p:nvPr/>
        </p:nvSpPr>
        <p:spPr>
          <a:xfrm>
            <a:off x="15279662" y="6661526"/>
            <a:ext cx="7463109" cy="1200329"/>
          </a:xfrm>
          <a:prstGeom prst="rect">
            <a:avLst/>
          </a:prstGeom>
          <a:noFill/>
        </p:spPr>
        <p:txBody>
          <a:bodyPr wrap="square">
            <a:spAutoFit/>
          </a:bodyPr>
          <a:lstStyle/>
          <a:p>
            <a:pPr algn="l" rtl="0" fontAlgn="base"/>
            <a:r>
              <a:rPr lang="en-GB" sz="3600" i="0" dirty="0">
                <a:solidFill>
                  <a:srgbClr val="00125C"/>
                </a:solidFill>
                <a:effectLst/>
                <a:latin typeface="Arial" panose="020B0604020202020204" pitchFamily="34" charset="0"/>
                <a:cs typeface="Arial" panose="020B0604020202020204" pitchFamily="34" charset="0"/>
              </a:rPr>
              <a:t>Collaborate regionally to strengthen energy markets and institutions</a:t>
            </a:r>
            <a:endParaRPr lang="en-GB" sz="3600" i="0" dirty="0">
              <a:solidFill>
                <a:srgbClr val="00125C"/>
              </a:solidFill>
              <a:effectLst/>
              <a:latin typeface="Arial" panose="020B0604020202020204" pitchFamily="34" charset="0"/>
              <a:cs typeface="Arial" panose="020B0604020202020204" pitchFamily="34" charset="0"/>
            </a:endParaRPr>
          </a:p>
        </p:txBody>
      </p:sp>
      <p:cxnSp>
        <p:nvCxnSpPr>
          <p:cNvPr id="11" name="Straight Connector 10"/>
          <p:cNvCxnSpPr/>
          <p:nvPr/>
        </p:nvCxnSpPr>
        <p:spPr>
          <a:xfrm>
            <a:off x="15303108" y="8200531"/>
            <a:ext cx="7253988" cy="0"/>
          </a:xfrm>
          <a:prstGeom prst="line">
            <a:avLst/>
          </a:prstGeom>
        </p:spPr>
        <p:style>
          <a:lnRef idx="1">
            <a:schemeClr val="accent2"/>
          </a:lnRef>
          <a:fillRef idx="0">
            <a:schemeClr val="accent2"/>
          </a:fillRef>
          <a:effectRef idx="0">
            <a:schemeClr val="accent2"/>
          </a:effectRef>
          <a:fontRef idx="minor">
            <a:schemeClr val="tx1"/>
          </a:fontRef>
        </p:style>
      </p:cxnSp>
      <p:sp>
        <p:nvSpPr>
          <p:cNvPr id="14" name="TextBox 13"/>
          <p:cNvSpPr txBox="1"/>
          <p:nvPr/>
        </p:nvSpPr>
        <p:spPr>
          <a:xfrm>
            <a:off x="15279662" y="8596418"/>
            <a:ext cx="7463109" cy="1200329"/>
          </a:xfrm>
          <a:prstGeom prst="rect">
            <a:avLst/>
          </a:prstGeom>
          <a:noFill/>
        </p:spPr>
        <p:txBody>
          <a:bodyPr wrap="square">
            <a:spAutoFit/>
          </a:bodyPr>
          <a:lstStyle/>
          <a:p>
            <a:pPr algn="l" rtl="0" fontAlgn="base"/>
            <a:r>
              <a:rPr lang="en-GB" sz="3600" i="0" dirty="0">
                <a:solidFill>
                  <a:srgbClr val="00125C"/>
                </a:solidFill>
                <a:effectLst/>
                <a:latin typeface="Arial" panose="020B0604020202020204" pitchFamily="34" charset="0"/>
                <a:cs typeface="Arial" panose="020B0604020202020204" pitchFamily="34" charset="0"/>
              </a:rPr>
              <a:t>Share knowledge, data and innovations to accelerate progress</a:t>
            </a:r>
            <a:endParaRPr lang="en-GB" sz="3600" i="0" dirty="0">
              <a:solidFill>
                <a:srgbClr val="00125C"/>
              </a:solidFill>
              <a:effectLst/>
              <a:latin typeface="Arial" panose="020B0604020202020204" pitchFamily="34" charset="0"/>
              <a:cs typeface="Arial" panose="020B0604020202020204" pitchFamily="34" charset="0"/>
            </a:endParaRPr>
          </a:p>
        </p:txBody>
      </p:sp>
      <p:cxnSp>
        <p:nvCxnSpPr>
          <p:cNvPr id="15" name="Straight Connector 14"/>
          <p:cNvCxnSpPr/>
          <p:nvPr/>
        </p:nvCxnSpPr>
        <p:spPr>
          <a:xfrm>
            <a:off x="15303108" y="10135423"/>
            <a:ext cx="7253988" cy="0"/>
          </a:xfrm>
          <a:prstGeom prst="line">
            <a:avLst/>
          </a:prstGeom>
        </p:spPr>
        <p:style>
          <a:lnRef idx="1">
            <a:schemeClr val="accent2"/>
          </a:lnRef>
          <a:fillRef idx="0">
            <a:schemeClr val="accent2"/>
          </a:fillRef>
          <a:effectRef idx="0">
            <a:schemeClr val="accent2"/>
          </a:effectRef>
          <a:fontRef idx="minor">
            <a:schemeClr val="tx1"/>
          </a:fontRef>
        </p:style>
      </p:cxnSp>
      <p:sp>
        <p:nvSpPr>
          <p:cNvPr id="16" name="TextBox 15"/>
          <p:cNvSpPr txBox="1"/>
          <p:nvPr/>
        </p:nvSpPr>
        <p:spPr>
          <a:xfrm>
            <a:off x="15361468" y="10512953"/>
            <a:ext cx="7463109" cy="1200329"/>
          </a:xfrm>
          <a:prstGeom prst="rect">
            <a:avLst/>
          </a:prstGeom>
          <a:noFill/>
        </p:spPr>
        <p:txBody>
          <a:bodyPr wrap="square">
            <a:spAutoFit/>
          </a:bodyPr>
          <a:lstStyle/>
          <a:p>
            <a:pPr algn="l" rtl="0" fontAlgn="base"/>
            <a:r>
              <a:rPr lang="en-GB" sz="3600" i="1" dirty="0">
                <a:solidFill>
                  <a:srgbClr val="00125C"/>
                </a:solidFill>
                <a:effectLst/>
                <a:latin typeface="Arial" panose="020B0604020202020204" pitchFamily="34" charset="0"/>
                <a:cs typeface="Arial" panose="020B0604020202020204" pitchFamily="34" charset="0"/>
              </a:rPr>
              <a:t>Together, we can power Africa’s future – sustainably and inclusively.</a:t>
            </a:r>
            <a:endParaRPr lang="en-GB" sz="3600" i="1" dirty="0">
              <a:solidFill>
                <a:srgbClr val="00125C"/>
              </a:solidFill>
              <a:effectLst/>
              <a:latin typeface="Arial" panose="020B0604020202020204" pitchFamily="34" charset="0"/>
              <a:cs typeface="Arial" panose="020B0604020202020204" pitchFamily="34" charset="0"/>
            </a:endParaRPr>
          </a:p>
        </p:txBody>
      </p:sp>
      <p:pic>
        <p:nvPicPr>
          <p:cNvPr id="19" name="Graphic 18" descr="Cheers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543864" y="10550575"/>
            <a:ext cx="1247626" cy="1247626"/>
          </a:xfrm>
          <a:prstGeom prst="rect">
            <a:avLst/>
          </a:prstGeom>
        </p:spPr>
      </p:pic>
      <p:pic>
        <p:nvPicPr>
          <p:cNvPr id="5" name="Graphic 4" descr="Open hand outlin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43864" y="1053115"/>
            <a:ext cx="1284496" cy="1284496"/>
          </a:xfrm>
          <a:prstGeom prst="rect">
            <a:avLst/>
          </a:prstGeom>
        </p:spPr>
      </p:pic>
      <p:pic>
        <p:nvPicPr>
          <p:cNvPr id="17" name="Graphic 16" descr="Playbook outline"/>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480868" y="2932302"/>
            <a:ext cx="1284496" cy="1284496"/>
          </a:xfrm>
          <a:prstGeom prst="rect">
            <a:avLst/>
          </a:prstGeom>
        </p:spPr>
      </p:pic>
      <p:pic>
        <p:nvPicPr>
          <p:cNvPr id="20" name="Graphic 19" descr="Coins outline"/>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543864" y="4811489"/>
            <a:ext cx="1247626" cy="1247626"/>
          </a:xfrm>
          <a:prstGeom prst="rect">
            <a:avLst/>
          </a:prstGeom>
        </p:spPr>
      </p:pic>
      <p:pic>
        <p:nvPicPr>
          <p:cNvPr id="24" name="Graphic 23" descr="Users outline"/>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480868" y="6615402"/>
            <a:ext cx="1284496" cy="1284496"/>
          </a:xfrm>
          <a:prstGeom prst="rect">
            <a:avLst/>
          </a:prstGeom>
        </p:spPr>
      </p:pic>
      <p:pic>
        <p:nvPicPr>
          <p:cNvPr id="26" name="Graphic 25" descr="Lightbulb and gear outline"/>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3543864" y="8593856"/>
            <a:ext cx="1247626" cy="124762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p:sp>
      <p:sp>
        <p:nvSpPr>
          <p:cNvPr id="4" name="Title 3"/>
          <p:cNvSpPr>
            <a:spLocks noGrp="1"/>
          </p:cNvSpPr>
          <p:nvPr>
            <p:ph type="title"/>
          </p:nvPr>
        </p:nvSpPr>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3"/>
          </p:nvPr>
        </p:nvSpPr>
        <p:spPr/>
      </p:sp>
      <p:sp>
        <p:nvSpPr>
          <p:cNvPr id="3" name="Title 2"/>
          <p:cNvSpPr>
            <a:spLocks noGrp="1"/>
          </p:cNvSpPr>
          <p:nvPr>
            <p:ph type="title"/>
          </p:nvPr>
        </p:nvSpPr>
        <p:spPr/>
        <p:txBody>
          <a:bodyPr/>
          <a:lstStyle/>
          <a:p>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p:sp>
      <p:sp>
        <p:nvSpPr>
          <p:cNvPr id="4" name="Title 3"/>
          <p:cNvSpPr>
            <a:spLocks noGrp="1"/>
          </p:cNvSpPr>
          <p:nvPr>
            <p:ph type="title"/>
          </p:nvPr>
        </p:nvSpPr>
        <p:spPr/>
        <p:txBody>
          <a:bodyPr/>
          <a:lstStyle/>
          <a:p>
            <a:endParaRPr lang="en-US"/>
          </a:p>
        </p:txBody>
      </p:sp>
      <p:sp>
        <p:nvSpPr>
          <p:cNvPr id="5" name="Content Placeholder 4"/>
          <p:cNvSpPr>
            <a:spLocks noGrp="1"/>
          </p:cNvSpPr>
          <p:nvPr>
            <p:ph sz="half" idx="1"/>
          </p:nvPr>
        </p:nvSpPr>
        <p:spPr/>
        <p:txBody>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1"/>
          </p:nvPr>
        </p:nvSpPr>
        <p:spPr/>
        <p:txBody>
          <a:bodyPr/>
          <a:lstStyle/>
          <a:p>
            <a:endParaRPr lang="en-US"/>
          </a:p>
        </p:txBody>
      </p:sp>
      <p:sp>
        <p:nvSpPr>
          <p:cNvPr id="6" name="Content Placeholder 5"/>
          <p:cNvSpPr>
            <a:spLocks noGrp="1"/>
          </p:cNvSpPr>
          <p:nvPr>
            <p:ph sz="half" idx="10"/>
          </p:nvPr>
        </p:nvSpPr>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1"/>
          </p:nvPr>
        </p:nvSpPr>
        <p:spPr/>
        <p:txBody>
          <a:bodyPr/>
          <a:lstStyle/>
          <a:p>
            <a:endParaRPr lang="en-US"/>
          </a:p>
        </p:txBody>
      </p:sp>
      <p:sp>
        <p:nvSpPr>
          <p:cNvPr id="6" name="Content Placeholder 5"/>
          <p:cNvSpPr>
            <a:spLocks noGrp="1"/>
          </p:cNvSpPr>
          <p:nvPr>
            <p:ph sz="half" idx="10"/>
          </p:nvPr>
        </p:nvSpPr>
        <p:spPr/>
        <p:txBody>
          <a:bodyPr/>
          <a:lstStyle/>
          <a:p>
            <a:endParaRPr lang="en-US"/>
          </a:p>
        </p:txBody>
      </p:sp>
      <p:sp>
        <p:nvSpPr>
          <p:cNvPr id="7" name="Content Placeholder 6"/>
          <p:cNvSpPr>
            <a:spLocks noGrp="1"/>
          </p:cNvSpPr>
          <p:nvPr>
            <p:ph sz="half" idx="11"/>
          </p:nvPr>
        </p:nvSpPr>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cstate="email"/>
          <a:stretch>
            <a:fillRect/>
          </a:stretch>
        </p:blipFill>
        <p:spPr>
          <a:xfrm rot="11715929">
            <a:off x="-7288406" y="-9084383"/>
            <a:ext cx="15880140" cy="14725518"/>
          </a:xfrm>
          <a:prstGeom prst="rect">
            <a:avLst/>
          </a:prstGeom>
        </p:spPr>
      </p:pic>
      <p:sp>
        <p:nvSpPr>
          <p:cNvPr id="2" name="Title 1"/>
          <p:cNvSpPr>
            <a:spLocks noGrp="1"/>
          </p:cNvSpPr>
          <p:nvPr>
            <p:ph type="title"/>
          </p:nvPr>
        </p:nvSpPr>
        <p:spPr>
          <a:xfrm>
            <a:off x="1300876" y="3403643"/>
            <a:ext cx="9869633" cy="3951314"/>
          </a:xfrm>
        </p:spPr>
        <p:txBody>
          <a:bodyPr anchor="t"/>
          <a:lstStyle/>
          <a:p>
            <a:r>
              <a:rPr lang="en-US" sz="6600" dirty="0"/>
              <a:t>Despite this</a:t>
            </a:r>
            <a:r>
              <a:rPr lang="es-ES" sz="6600" dirty="0"/>
              <a:t>,</a:t>
            </a:r>
            <a:r>
              <a:rPr lang="en-US" sz="6600" dirty="0"/>
              <a:t> Africa holds immense renewable energy potential</a:t>
            </a:r>
            <a:endParaRPr lang="en-US" sz="6000" dirty="0">
              <a:solidFill>
                <a:srgbClr val="1A53EA"/>
              </a:solidFill>
            </a:endParaRPr>
          </a:p>
        </p:txBody>
      </p:sp>
      <p:sp>
        <p:nvSpPr>
          <p:cNvPr id="6" name="TextBox 5"/>
          <p:cNvSpPr txBox="1"/>
          <p:nvPr/>
        </p:nvSpPr>
        <p:spPr>
          <a:xfrm>
            <a:off x="14548012" y="2344208"/>
            <a:ext cx="7636548" cy="3554819"/>
          </a:xfrm>
          <a:prstGeom prst="rect">
            <a:avLst/>
          </a:prstGeom>
          <a:noFill/>
        </p:spPr>
        <p:txBody>
          <a:bodyPr wrap="square" rtlCol="0">
            <a:spAutoFit/>
          </a:bodyPr>
          <a:lstStyle/>
          <a:p>
            <a:pPr>
              <a:lnSpc>
                <a:spcPct val="150000"/>
              </a:lnSpc>
            </a:pPr>
            <a:r>
              <a:rPr lang="en-GB" sz="5400" b="1" i="0" dirty="0">
                <a:solidFill>
                  <a:srgbClr val="1A53EA"/>
                </a:solidFill>
                <a:effectLst/>
                <a:latin typeface="Arial" panose="020B0604020202020204" pitchFamily="34" charset="0"/>
                <a:cs typeface="Arial" panose="020B0604020202020204" pitchFamily="34" charset="0"/>
              </a:rPr>
              <a:t>Hydro </a:t>
            </a:r>
            <a:endParaRPr lang="en-GB" sz="5400" b="1" i="0" dirty="0">
              <a:solidFill>
                <a:srgbClr val="1A53EA"/>
              </a:solidFill>
              <a:effectLst/>
              <a:latin typeface="Arial" panose="020B0604020202020204" pitchFamily="34" charset="0"/>
              <a:cs typeface="Arial" panose="020B0604020202020204" pitchFamily="34" charset="0"/>
            </a:endParaRPr>
          </a:p>
          <a:p>
            <a:r>
              <a:rPr lang="en-GB" sz="4800" b="1" i="0" dirty="0">
                <a:solidFill>
                  <a:schemeClr val="accent6"/>
                </a:solidFill>
                <a:effectLst/>
                <a:latin typeface="Arial" panose="020B0604020202020204" pitchFamily="34" charset="0"/>
                <a:cs typeface="Arial" panose="020B0604020202020204" pitchFamily="34" charset="0"/>
              </a:rPr>
              <a:t>287 GW </a:t>
            </a:r>
            <a:r>
              <a:rPr lang="en-GB" sz="4800" i="0" dirty="0">
                <a:solidFill>
                  <a:schemeClr val="accent6"/>
                </a:solidFill>
                <a:effectLst/>
                <a:latin typeface="Arial" panose="020B0604020202020204" pitchFamily="34" charset="0"/>
                <a:cs typeface="Arial" panose="020B0604020202020204" pitchFamily="34" charset="0"/>
              </a:rPr>
              <a:t>enough to cover 70% of projected peak demand by 2040</a:t>
            </a:r>
            <a:endParaRPr lang="en-US" sz="4800" dirty="0">
              <a:solidFill>
                <a:schemeClr val="accent6"/>
              </a:solidFill>
              <a:latin typeface="Arial" panose="020B0604020202020204" pitchFamily="34" charset="0"/>
              <a:cs typeface="Arial" panose="020B0604020202020204" pitchFamily="34" charset="0"/>
            </a:endParaRPr>
          </a:p>
        </p:txBody>
      </p:sp>
      <p:sp>
        <p:nvSpPr>
          <p:cNvPr id="7" name="TextBox 6"/>
          <p:cNvSpPr txBox="1"/>
          <p:nvPr/>
        </p:nvSpPr>
        <p:spPr>
          <a:xfrm>
            <a:off x="14548011" y="6525492"/>
            <a:ext cx="7636549" cy="2816156"/>
          </a:xfrm>
          <a:prstGeom prst="rect">
            <a:avLst/>
          </a:prstGeom>
          <a:noFill/>
        </p:spPr>
        <p:txBody>
          <a:bodyPr wrap="square" rtlCol="0">
            <a:spAutoFit/>
          </a:bodyPr>
          <a:lstStyle/>
          <a:p>
            <a:pPr>
              <a:lnSpc>
                <a:spcPct val="150000"/>
              </a:lnSpc>
            </a:pPr>
            <a:r>
              <a:rPr lang="en-GB" sz="5400" b="1" i="0" dirty="0">
                <a:solidFill>
                  <a:srgbClr val="1A53EA"/>
                </a:solidFill>
                <a:effectLst/>
                <a:latin typeface="Arial" panose="020B0604020202020204" pitchFamily="34" charset="0"/>
                <a:cs typeface="Arial" panose="020B0604020202020204" pitchFamily="34" charset="0"/>
              </a:rPr>
              <a:t>Solar and wind </a:t>
            </a:r>
            <a:endParaRPr lang="en-GB" sz="5400" b="1" i="0" dirty="0">
              <a:solidFill>
                <a:srgbClr val="1A53EA"/>
              </a:solidFill>
              <a:effectLst/>
              <a:latin typeface="Arial" panose="020B0604020202020204" pitchFamily="34" charset="0"/>
              <a:cs typeface="Arial" panose="020B0604020202020204" pitchFamily="34" charset="0"/>
            </a:endParaRPr>
          </a:p>
          <a:p>
            <a:r>
              <a:rPr lang="en-GB" sz="4800" b="1" dirty="0">
                <a:solidFill>
                  <a:schemeClr val="accent6"/>
                </a:solidFill>
                <a:effectLst/>
                <a:latin typeface="Arial" panose="020B0604020202020204" pitchFamily="34" charset="0"/>
                <a:cs typeface="Arial" panose="020B0604020202020204" pitchFamily="34" charset="0"/>
              </a:rPr>
              <a:t>7,500 GW </a:t>
            </a:r>
            <a:r>
              <a:rPr lang="en-GB" sz="4800" i="0" dirty="0">
                <a:solidFill>
                  <a:schemeClr val="accent6"/>
                </a:solidFill>
                <a:effectLst/>
                <a:latin typeface="Arial" panose="020B0604020202020204" pitchFamily="34" charset="0"/>
                <a:cs typeface="Arial" panose="020B0604020202020204" pitchFamily="34" charset="0"/>
              </a:rPr>
              <a:t>18 times projected demand by 2040 </a:t>
            </a:r>
            <a:endParaRPr lang="en-US" sz="4800" dirty="0">
              <a:solidFill>
                <a:schemeClr val="accent6"/>
              </a:solidFill>
              <a:latin typeface="Arial" panose="020B0604020202020204" pitchFamily="34" charset="0"/>
              <a:cs typeface="Arial" panose="020B0604020202020204" pitchFamily="34" charset="0"/>
            </a:endParaRPr>
          </a:p>
        </p:txBody>
      </p:sp>
      <p:pic>
        <p:nvPicPr>
          <p:cNvPr id="12" name="Graphic 11" descr="Water outline"/>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608395" y="3235306"/>
            <a:ext cx="2326802" cy="2326802"/>
          </a:xfrm>
          <a:prstGeom prst="rect">
            <a:avLst/>
          </a:prstGeom>
        </p:spPr>
      </p:pic>
      <p:cxnSp>
        <p:nvCxnSpPr>
          <p:cNvPr id="14" name="Straight Connector 13"/>
          <p:cNvCxnSpPr/>
          <p:nvPr/>
        </p:nvCxnSpPr>
        <p:spPr>
          <a:xfrm>
            <a:off x="14548012" y="6303820"/>
            <a:ext cx="7636548" cy="0"/>
          </a:xfrm>
          <a:prstGeom prst="line">
            <a:avLst/>
          </a:prstGeom>
        </p:spPr>
        <p:style>
          <a:lnRef idx="1">
            <a:schemeClr val="accent2"/>
          </a:lnRef>
          <a:fillRef idx="0">
            <a:schemeClr val="accent2"/>
          </a:fillRef>
          <a:effectRef idx="0">
            <a:schemeClr val="accent2"/>
          </a:effectRef>
          <a:fontRef idx="minor">
            <a:schemeClr val="tx1"/>
          </a:fontRef>
        </p:style>
      </p:cxnSp>
      <p:pic>
        <p:nvPicPr>
          <p:cNvPr id="18" name="Graphic 17" descr="Windy outline"/>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08395" y="6770169"/>
            <a:ext cx="2326802" cy="2326802"/>
          </a:xfrm>
          <a:prstGeom prst="rect">
            <a:avLst/>
          </a:prstGeom>
        </p:spPr>
      </p:pic>
      <p:sp>
        <p:nvSpPr>
          <p:cNvPr id="8" name="TextBox 7"/>
          <p:cNvSpPr txBox="1"/>
          <p:nvPr/>
        </p:nvSpPr>
        <p:spPr>
          <a:xfrm>
            <a:off x="1300876" y="7894322"/>
            <a:ext cx="7590993" cy="1200329"/>
          </a:xfrm>
          <a:prstGeom prst="rect">
            <a:avLst/>
          </a:prstGeom>
          <a:noFill/>
        </p:spPr>
        <p:txBody>
          <a:bodyPr wrap="square">
            <a:spAutoFit/>
          </a:bodyPr>
          <a:lstStyle/>
          <a:p>
            <a:r>
              <a:rPr lang="en-GB" sz="2400" b="0" i="1" dirty="0">
                <a:solidFill>
                  <a:schemeClr val="accent6"/>
                </a:solidFill>
                <a:effectLst/>
                <a:latin typeface="Arial" panose="020B0604020202020204" pitchFamily="34" charset="0"/>
                <a:cs typeface="Arial" panose="020B0604020202020204" pitchFamily="34" charset="0"/>
              </a:rPr>
              <a:t>Source: IEA Energy Outlook ‘Africa is rich in energy resources, yet home to most of the world’s energy-poor people’.</a:t>
            </a:r>
            <a:endParaRPr lang="en-US" sz="2400" i="1" dirty="0">
              <a:solidFill>
                <a:schemeClr val="accent6"/>
              </a:solidFill>
              <a:latin typeface="Arial" panose="020B0604020202020204" pitchFamily="34" charset="0"/>
              <a:cs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sz="half" idx="1"/>
          </p:nvPr>
        </p:nvSpPr>
        <p:spPr/>
        <p:txBody>
          <a:bodyPr/>
          <a:lstStyle/>
          <a:p>
            <a:endParaRPr lang="en-US"/>
          </a:p>
        </p:txBody>
      </p:sp>
      <p:sp>
        <p:nvSpPr>
          <p:cNvPr id="8" name="Content Placeholder 7"/>
          <p:cNvSpPr>
            <a:spLocks noGrp="1"/>
          </p:cNvSpPr>
          <p:nvPr>
            <p:ph sz="half" idx="14"/>
          </p:nvPr>
        </p:nvSpPr>
        <p:spPr/>
        <p:txBody>
          <a:bodyPr/>
          <a:lstStyle/>
          <a:p>
            <a:endParaRPr lang="en-US"/>
          </a:p>
        </p:txBody>
      </p:sp>
      <p:sp>
        <p:nvSpPr>
          <p:cNvPr id="9" name="Content Placeholder 8"/>
          <p:cNvSpPr>
            <a:spLocks noGrp="1"/>
          </p:cNvSpPr>
          <p:nvPr>
            <p:ph sz="half" idx="15"/>
          </p:nvPr>
        </p:nvSpPr>
        <p:spPr/>
        <p:txBody>
          <a:bodyPr/>
          <a:lstStyle/>
          <a:p>
            <a:endParaRPr lang="en-US"/>
          </a:p>
        </p:txBody>
      </p:sp>
      <p:sp>
        <p:nvSpPr>
          <p:cNvPr id="10" name="Content Placeholder 9"/>
          <p:cNvSpPr>
            <a:spLocks noGrp="1"/>
          </p:cNvSpPr>
          <p:nvPr>
            <p:ph sz="half" idx="16"/>
          </p:nvPr>
        </p:nvSpPr>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icture Placeholder 15"/>
          <p:cNvSpPr>
            <a:spLocks noGrp="1"/>
          </p:cNvSpPr>
          <p:nvPr>
            <p:ph type="pic" sz="quarter" idx="14"/>
          </p:nvPr>
        </p:nvSpPr>
        <p:spPr/>
      </p:sp>
      <p:sp>
        <p:nvSpPr>
          <p:cNvPr id="17" name="Picture Placeholder 16"/>
          <p:cNvSpPr>
            <a:spLocks noGrp="1"/>
          </p:cNvSpPr>
          <p:nvPr>
            <p:ph type="pic" sz="quarter" idx="15"/>
          </p:nvPr>
        </p:nvSpPr>
        <p:spPr/>
      </p:sp>
      <p:sp>
        <p:nvSpPr>
          <p:cNvPr id="18" name="Picture Placeholder 17"/>
          <p:cNvSpPr>
            <a:spLocks noGrp="1"/>
          </p:cNvSpPr>
          <p:nvPr>
            <p:ph type="pic" sz="quarter" idx="16"/>
          </p:nvPr>
        </p:nvSpPr>
        <p:spPr/>
      </p:sp>
      <p:sp>
        <p:nvSpPr>
          <p:cNvPr id="19" name="Picture Placeholder 18"/>
          <p:cNvSpPr>
            <a:spLocks noGrp="1"/>
          </p:cNvSpPr>
          <p:nvPr>
            <p:ph type="pic" sz="quarter" idx="17"/>
          </p:nvPr>
        </p:nvSpPr>
        <p:spPr/>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672253" y="437466"/>
            <a:ext cx="7863634" cy="2568120"/>
          </a:xfrm>
        </p:spPr>
        <p:txBody>
          <a:bodyPr/>
          <a:lstStyle/>
          <a:p>
            <a:r>
              <a:rPr lang="en-US" sz="6600" dirty="0"/>
              <a:t>Contact</a:t>
            </a:r>
            <a:endParaRPr lang="en-US" sz="6600" dirty="0"/>
          </a:p>
        </p:txBody>
      </p:sp>
      <p:sp>
        <p:nvSpPr>
          <p:cNvPr id="7" name="Content Placeholder 6"/>
          <p:cNvSpPr>
            <a:spLocks noGrp="1"/>
          </p:cNvSpPr>
          <p:nvPr>
            <p:ph sz="half" idx="1"/>
          </p:nvPr>
        </p:nvSpPr>
        <p:spPr>
          <a:xfrm>
            <a:off x="2854706" y="2767268"/>
            <a:ext cx="6681181" cy="3504670"/>
          </a:xfrm>
        </p:spPr>
        <p:txBody>
          <a:bodyPr>
            <a:normAutofit/>
          </a:bodyPr>
          <a:lstStyle/>
          <a:p>
            <a:r>
              <a:rPr lang="en-US" sz="4100" b="1" dirty="0"/>
              <a:t>Name</a:t>
            </a:r>
            <a:endParaRPr lang="en-US" sz="4100" b="1" dirty="0"/>
          </a:p>
          <a:p>
            <a:r>
              <a:rPr lang="en-US" sz="4100" dirty="0"/>
              <a:t>Title</a:t>
            </a:r>
            <a:endParaRPr lang="en-US" sz="4100" dirty="0"/>
          </a:p>
          <a:p>
            <a:r>
              <a:rPr lang="en-US" sz="4100" dirty="0"/>
              <a:t>Email</a:t>
            </a:r>
            <a:endParaRPr lang="en-US" sz="4100" dirty="0"/>
          </a:p>
          <a:p>
            <a:r>
              <a:rPr lang="en-US" sz="4100" dirty="0"/>
              <a:t>Phone</a:t>
            </a:r>
            <a:endParaRPr lang="en-US" sz="4100" dirty="0"/>
          </a:p>
        </p:txBody>
      </p:sp>
      <p:sp>
        <p:nvSpPr>
          <p:cNvPr id="12" name="TextBox 11"/>
          <p:cNvSpPr txBox="1"/>
          <p:nvPr/>
        </p:nvSpPr>
        <p:spPr>
          <a:xfrm>
            <a:off x="2752374" y="10948732"/>
            <a:ext cx="6949188" cy="461665"/>
          </a:xfrm>
          <a:prstGeom prst="rect">
            <a:avLst/>
          </a:prstGeom>
          <a:noFill/>
        </p:spPr>
        <p:txBody>
          <a:bodyPr wrap="square">
            <a:spAutoFit/>
          </a:bodyPr>
          <a:lstStyle/>
          <a:p>
            <a:r>
              <a:rPr lang="en-GB" sz="2400" b="0" i="1" dirty="0">
                <a:solidFill>
                  <a:schemeClr val="accent6"/>
                </a:solidFill>
                <a:effectLst/>
                <a:latin typeface="Arial" panose="020B0604020202020204" pitchFamily="34" charset="0"/>
                <a:cs typeface="Arial" panose="020B0604020202020204" pitchFamily="34" charset="0"/>
              </a:rPr>
              <a:t>Photo: Magda Ehlers, </a:t>
            </a:r>
            <a:r>
              <a:rPr lang="en-GB" sz="2400" b="0" i="1" dirty="0" err="1">
                <a:solidFill>
                  <a:schemeClr val="accent6"/>
                </a:solidFill>
                <a:effectLst/>
                <a:latin typeface="Arial" panose="020B0604020202020204" pitchFamily="34" charset="0"/>
                <a:cs typeface="Arial" panose="020B0604020202020204" pitchFamily="34" charset="0"/>
              </a:rPr>
              <a:t>Pexels</a:t>
            </a:r>
            <a:r>
              <a:rPr lang="en-GB" sz="2400" b="0" i="1" dirty="0">
                <a:solidFill>
                  <a:schemeClr val="accent6"/>
                </a:solidFill>
                <a:effectLst/>
                <a:latin typeface="Arial" panose="020B0604020202020204" pitchFamily="34" charset="0"/>
                <a:cs typeface="Arial" panose="020B0604020202020204" pitchFamily="34" charset="0"/>
              </a:rPr>
              <a:t>.</a:t>
            </a:r>
            <a:endParaRPr lang="en-US" sz="2400" i="1" dirty="0">
              <a:solidFill>
                <a:schemeClr val="accent6"/>
              </a:solidFill>
              <a:latin typeface="Arial" panose="020B0604020202020204" pitchFamily="34" charset="0"/>
              <a:cs typeface="Arial" panose="020B0604020202020204" pitchFamily="34" charset="0"/>
            </a:endParaRPr>
          </a:p>
        </p:txBody>
      </p:sp>
      <p:pic>
        <p:nvPicPr>
          <p:cNvPr id="24" name="Picture Placeholder 23" descr="A city with many buildings&#10;&#10;AI-generated content may be incorrect."/>
          <p:cNvPicPr>
            <a:picLocks noGrp="1" noChangeAspect="1"/>
          </p:cNvPicPr>
          <p:nvPr>
            <p:ph type="pic" sz="quarter" idx="16"/>
          </p:nvPr>
        </p:nvPicPr>
        <p:blipFill>
          <a:blip r:embed="rId1" cstate="email"/>
          <a:srcRect t="-2"/>
          <a:stretch>
            <a:fillRect/>
          </a:stretch>
        </p:blipFill>
        <p:spPr>
          <a:xfrm>
            <a:off x="17425568" y="-53259"/>
            <a:ext cx="6898106" cy="6898106"/>
          </a:xfrm>
          <a:ln>
            <a:noFill/>
          </a:ln>
        </p:spPr>
      </p:pic>
      <p:pic>
        <p:nvPicPr>
          <p:cNvPr id="25" name="Picture Placeholder 23" descr="A city with many buildings&#10;&#10;AI-generated content may be incorrect."/>
          <p:cNvPicPr>
            <a:picLocks noChangeAspect="1"/>
          </p:cNvPicPr>
          <p:nvPr/>
        </p:nvPicPr>
        <p:blipFill>
          <a:blip r:embed="rId2" cstate="email"/>
          <a:srcRect/>
          <a:stretch>
            <a:fillRect/>
          </a:stretch>
        </p:blipFill>
        <p:spPr>
          <a:xfrm>
            <a:off x="10555172" y="6844846"/>
            <a:ext cx="6898105" cy="6898105"/>
          </a:xfrm>
          <a:prstGeom prst="rect">
            <a:avLst/>
          </a:prstGeom>
        </p:spPr>
      </p:pic>
      <p:pic>
        <p:nvPicPr>
          <p:cNvPr id="27" name="Graphic 26" descr="Employee badge outlin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72253" y="2611154"/>
            <a:ext cx="914400" cy="914400"/>
          </a:xfrm>
          <a:prstGeom prst="rect">
            <a:avLst/>
          </a:prstGeom>
        </p:spPr>
      </p:pic>
      <p:sp>
        <p:nvSpPr>
          <p:cNvPr id="32" name="Content Placeholder 6"/>
          <p:cNvSpPr txBox="1"/>
          <p:nvPr/>
        </p:nvSpPr>
        <p:spPr>
          <a:xfrm>
            <a:off x="2854706" y="6961840"/>
            <a:ext cx="6681181" cy="3504670"/>
          </a:xfrm>
          <a:prstGeom prst="rect">
            <a:avLst/>
          </a:prstGeom>
        </p:spPr>
        <p:txBody>
          <a:bodyPr vert="horz" lIns="91440" tIns="45720" rIns="91440" bIns="45720" rtlCol="0">
            <a:normAutofit/>
          </a:bodyPr>
          <a:lstStyle>
            <a:lvl1pPr marL="0" indent="0" algn="l" defTabSz="1824355" rtl="0" eaLnBrk="1" latinLnBrk="0" hangingPunct="1">
              <a:lnSpc>
                <a:spcPct val="100000"/>
              </a:lnSpc>
              <a:spcBef>
                <a:spcPts val="1995"/>
              </a:spcBef>
              <a:buFont typeface="Arial" panose="020B0604020202020204" pitchFamily="34" charset="0"/>
              <a:buNone/>
              <a:defRPr sz="4800" kern="12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1860" indent="0" algn="l" defTabSz="1824355" rtl="0" eaLnBrk="1" latinLnBrk="0" hangingPunct="1">
              <a:lnSpc>
                <a:spcPct val="90000"/>
              </a:lnSpc>
              <a:spcBef>
                <a:spcPts val="1000"/>
              </a:spcBef>
              <a:buFont typeface="Arial" panose="020B0604020202020204" pitchFamily="34" charset="0"/>
              <a:buNone/>
              <a:defRPr sz="6000" kern="1200">
                <a:solidFill>
                  <a:schemeClr val="tx1"/>
                </a:solidFill>
                <a:latin typeface="+mn-lt"/>
                <a:ea typeface="+mn-ea"/>
                <a:cs typeface="+mn-cs"/>
              </a:defRPr>
            </a:lvl2pPr>
            <a:lvl3pPr marL="1824355" indent="0" algn="l" defTabSz="1824355" rtl="0" eaLnBrk="1" latinLnBrk="0" hangingPunct="1">
              <a:lnSpc>
                <a:spcPct val="90000"/>
              </a:lnSpc>
              <a:spcBef>
                <a:spcPts val="1000"/>
              </a:spcBef>
              <a:buFont typeface="Arial" panose="020B0604020202020204" pitchFamily="34" charset="0"/>
              <a:buNone/>
              <a:defRPr sz="6000" kern="1200">
                <a:solidFill>
                  <a:schemeClr val="tx1"/>
                </a:solidFill>
                <a:latin typeface="+mn-lt"/>
                <a:ea typeface="+mn-ea"/>
                <a:cs typeface="+mn-cs"/>
              </a:defRPr>
            </a:lvl3pPr>
            <a:lvl4pPr marL="2736215" indent="0" algn="l" defTabSz="1824355" rtl="0" eaLnBrk="1" latinLnBrk="0" hangingPunct="1">
              <a:lnSpc>
                <a:spcPct val="90000"/>
              </a:lnSpc>
              <a:spcBef>
                <a:spcPts val="1000"/>
              </a:spcBef>
              <a:buFont typeface="Arial" panose="020B0604020202020204" pitchFamily="34" charset="0"/>
              <a:buNone/>
              <a:defRPr sz="6000" kern="1200">
                <a:solidFill>
                  <a:schemeClr val="tx1"/>
                </a:solidFill>
                <a:latin typeface="+mn-lt"/>
                <a:ea typeface="+mn-ea"/>
                <a:cs typeface="+mn-cs"/>
              </a:defRPr>
            </a:lvl4pPr>
            <a:lvl5pPr marL="3648710" indent="0" algn="l" defTabSz="1824355" rtl="0" eaLnBrk="1" latinLnBrk="0" hangingPunct="1">
              <a:lnSpc>
                <a:spcPct val="90000"/>
              </a:lnSpc>
              <a:spcBef>
                <a:spcPts val="1000"/>
              </a:spcBef>
              <a:buFont typeface="Arial" panose="020B0604020202020204" pitchFamily="34" charset="0"/>
              <a:buNone/>
              <a:defRPr sz="6000" kern="1200">
                <a:solidFill>
                  <a:schemeClr val="tx1"/>
                </a:solidFill>
                <a:latin typeface="+mn-lt"/>
                <a:ea typeface="+mn-ea"/>
                <a:cs typeface="+mn-cs"/>
              </a:defRPr>
            </a:lvl5pPr>
            <a:lvl6pPr marL="501713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6pPr>
            <a:lvl7pPr marL="592899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7pPr>
            <a:lvl8pPr marL="684149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8pPr>
            <a:lvl9pPr marL="775335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9pPr>
          </a:lstStyle>
          <a:p>
            <a:r>
              <a:rPr lang="en-US" sz="4100" b="1" dirty="0"/>
              <a:t>Name</a:t>
            </a:r>
            <a:endParaRPr lang="en-US" sz="4100" b="1" dirty="0"/>
          </a:p>
          <a:p>
            <a:r>
              <a:rPr lang="en-US" sz="4100" dirty="0"/>
              <a:t>Title</a:t>
            </a:r>
            <a:endParaRPr lang="en-US" sz="4100" dirty="0"/>
          </a:p>
          <a:p>
            <a:r>
              <a:rPr lang="en-US" sz="4100" dirty="0"/>
              <a:t>Email</a:t>
            </a:r>
            <a:endParaRPr lang="en-US" sz="4100" dirty="0"/>
          </a:p>
          <a:p>
            <a:r>
              <a:rPr lang="en-US" sz="4100" dirty="0"/>
              <a:t>Phone</a:t>
            </a:r>
            <a:endParaRPr lang="en-US" sz="4100" dirty="0"/>
          </a:p>
        </p:txBody>
      </p:sp>
      <p:pic>
        <p:nvPicPr>
          <p:cNvPr id="33" name="Graphic 32" descr="Employee badge outlin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72253" y="6805726"/>
            <a:ext cx="914400" cy="914400"/>
          </a:xfrm>
          <a:prstGeom prst="rect">
            <a:avLst/>
          </a:prstGeom>
        </p:spPr>
      </p:pic>
      <p:cxnSp>
        <p:nvCxnSpPr>
          <p:cNvPr id="34" name="Straight Connector 33"/>
          <p:cNvCxnSpPr/>
          <p:nvPr/>
        </p:nvCxnSpPr>
        <p:spPr>
          <a:xfrm>
            <a:off x="1672253" y="6605794"/>
            <a:ext cx="8029308" cy="0"/>
          </a:xfrm>
          <a:prstGeom prst="line">
            <a:avLst/>
          </a:prstGeom>
        </p:spPr>
        <p:style>
          <a:lnRef idx="1">
            <a:schemeClr val="accent2"/>
          </a:lnRef>
          <a:fillRef idx="0">
            <a:schemeClr val="accent2"/>
          </a:fillRef>
          <a:effectRef idx="0">
            <a:schemeClr val="accent2"/>
          </a:effectRef>
          <a:fontRef idx="minor">
            <a:schemeClr val="tx1"/>
          </a:fontRef>
        </p:style>
      </p:cxnSp>
      <p:pic>
        <p:nvPicPr>
          <p:cNvPr id="4" name="Picture 3"/>
          <p:cNvPicPr>
            <a:picLocks noGrp="1" noRot="1" noMove="1" noResize="1" noEditPoints="1" noAdjustHandles="1" noChangeArrowheads="1" noChangeShapeType="1" noCrop="1"/>
          </p:cNvPicPr>
          <p:nvPr/>
        </p:nvPicPr>
        <p:blipFill>
          <a:blip r:embed="rId5"/>
          <a:stretch>
            <a:fillRect/>
          </a:stretch>
        </p:blipFill>
        <p:spPr>
          <a:xfrm rot="1273439">
            <a:off x="7911999" y="-6364443"/>
            <a:ext cx="23658520" cy="167255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4" name="TextBox 3"/>
          <p:cNvSpPr txBox="1"/>
          <p:nvPr/>
        </p:nvSpPr>
        <p:spPr>
          <a:xfrm>
            <a:off x="16230480" y="1500863"/>
            <a:ext cx="6359234" cy="1200329"/>
          </a:xfrm>
          <a:prstGeom prst="rect">
            <a:avLst/>
          </a:prstGeom>
          <a:noFill/>
        </p:spPr>
        <p:txBody>
          <a:bodyPr wrap="square">
            <a:spAutoFit/>
          </a:bodyPr>
          <a:lstStyle/>
          <a:p>
            <a:pPr algn="l" rtl="0" fontAlgn="base"/>
            <a:r>
              <a:rPr lang="en-GB" sz="3600" b="0" i="0" dirty="0">
                <a:solidFill>
                  <a:srgbClr val="00125C"/>
                </a:solidFill>
                <a:effectLst/>
                <a:latin typeface="Arial" panose="020B0604020202020204" pitchFamily="34" charset="0"/>
                <a:cs typeface="Arial" panose="020B0604020202020204" pitchFamily="34" charset="0"/>
              </a:rPr>
              <a:t>Electricity demand in Africa to triple by 2040</a:t>
            </a:r>
            <a:endParaRPr lang="en-GB" sz="3600" b="0" i="0" dirty="0">
              <a:solidFill>
                <a:srgbClr val="00125C"/>
              </a:solidFill>
              <a:effectLst/>
              <a:latin typeface="Arial" panose="020B0604020202020204" pitchFamily="34" charset="0"/>
              <a:cs typeface="Arial" panose="020B0604020202020204" pitchFamily="34" charset="0"/>
            </a:endParaRPr>
          </a:p>
        </p:txBody>
      </p:sp>
      <p:sp>
        <p:nvSpPr>
          <p:cNvPr id="5" name="TextBox 4"/>
          <p:cNvSpPr txBox="1"/>
          <p:nvPr/>
        </p:nvSpPr>
        <p:spPr>
          <a:xfrm>
            <a:off x="16230480" y="3415776"/>
            <a:ext cx="6359234" cy="1754326"/>
          </a:xfrm>
          <a:prstGeom prst="rect">
            <a:avLst/>
          </a:prstGeom>
          <a:noFill/>
        </p:spPr>
        <p:txBody>
          <a:bodyPr wrap="square">
            <a:spAutoFit/>
          </a:bodyPr>
          <a:lstStyle/>
          <a:p>
            <a:pPr algn="l" rtl="0" fontAlgn="base"/>
            <a:r>
              <a:rPr lang="en-GB" sz="3600" b="0" i="0" dirty="0">
                <a:solidFill>
                  <a:srgbClr val="00125C"/>
                </a:solidFill>
                <a:effectLst/>
                <a:latin typeface="Arial" panose="020B0604020202020204" pitchFamily="34" charset="0"/>
                <a:cs typeface="Arial" panose="020B0604020202020204" pitchFamily="34" charset="0"/>
              </a:rPr>
              <a:t>Generation capacity needs to rise from 266 GW (2023) → 1,218 GW by 2040</a:t>
            </a:r>
            <a:endParaRPr lang="en-GB" sz="3600" b="0" i="0" dirty="0">
              <a:solidFill>
                <a:srgbClr val="00125C"/>
              </a:solidFill>
              <a:effectLst/>
              <a:latin typeface="Arial" panose="020B0604020202020204" pitchFamily="34" charset="0"/>
              <a:cs typeface="Arial" panose="020B0604020202020204" pitchFamily="34" charset="0"/>
            </a:endParaRPr>
          </a:p>
        </p:txBody>
      </p:sp>
      <p:sp>
        <p:nvSpPr>
          <p:cNvPr id="6" name="TextBox 5"/>
          <p:cNvSpPr txBox="1"/>
          <p:nvPr/>
        </p:nvSpPr>
        <p:spPr>
          <a:xfrm>
            <a:off x="16230480" y="5905006"/>
            <a:ext cx="6359234" cy="1754326"/>
          </a:xfrm>
          <a:prstGeom prst="rect">
            <a:avLst/>
          </a:prstGeom>
          <a:noFill/>
        </p:spPr>
        <p:txBody>
          <a:bodyPr wrap="square">
            <a:spAutoFit/>
          </a:bodyPr>
          <a:lstStyle/>
          <a:p>
            <a:pPr algn="l" rtl="0" fontAlgn="base"/>
            <a:r>
              <a:rPr lang="en-GB" sz="3600" b="0" i="0" dirty="0">
                <a:solidFill>
                  <a:srgbClr val="00125C"/>
                </a:solidFill>
                <a:effectLst/>
                <a:latin typeface="Arial" panose="020B0604020202020204" pitchFamily="34" charset="0"/>
                <a:cs typeface="Arial" panose="020B0604020202020204" pitchFamily="34" charset="0"/>
              </a:rPr>
              <a:t>Green energy share expected to rise from 24.6% → 63.8% by 2040</a:t>
            </a:r>
            <a:endParaRPr lang="en-GB" sz="3600" b="0" i="0" dirty="0">
              <a:solidFill>
                <a:srgbClr val="00125C"/>
              </a:solidFill>
              <a:effectLst/>
              <a:latin typeface="Arial" panose="020B0604020202020204" pitchFamily="34" charset="0"/>
              <a:cs typeface="Arial" panose="020B0604020202020204" pitchFamily="34" charset="0"/>
            </a:endParaRPr>
          </a:p>
        </p:txBody>
      </p:sp>
      <p:sp>
        <p:nvSpPr>
          <p:cNvPr id="7" name="TextBox 6"/>
          <p:cNvSpPr txBox="1"/>
          <p:nvPr/>
        </p:nvSpPr>
        <p:spPr>
          <a:xfrm>
            <a:off x="16230480" y="8507089"/>
            <a:ext cx="6359234" cy="1200329"/>
          </a:xfrm>
          <a:prstGeom prst="rect">
            <a:avLst/>
          </a:prstGeom>
          <a:noFill/>
        </p:spPr>
        <p:txBody>
          <a:bodyPr wrap="square">
            <a:spAutoFit/>
          </a:bodyPr>
          <a:lstStyle/>
          <a:p>
            <a:pPr algn="l" rtl="0" fontAlgn="base"/>
            <a:r>
              <a:rPr lang="en-GB" sz="3600" b="0" i="0" dirty="0">
                <a:solidFill>
                  <a:srgbClr val="00125C"/>
                </a:solidFill>
                <a:effectLst/>
                <a:latin typeface="Arial" panose="020B0604020202020204" pitchFamily="34" charset="0"/>
                <a:cs typeface="Arial" panose="020B0604020202020204" pitchFamily="34" charset="0"/>
              </a:rPr>
              <a:t>Requires ~$1.29 trillion in investments</a:t>
            </a:r>
            <a:endParaRPr lang="en-GB" sz="3600" b="0" i="0" dirty="0">
              <a:solidFill>
                <a:srgbClr val="00125C"/>
              </a:solidFill>
              <a:effectLst/>
              <a:latin typeface="Arial" panose="020B0604020202020204" pitchFamily="34" charset="0"/>
              <a:cs typeface="Arial" panose="020B0604020202020204" pitchFamily="34" charset="0"/>
            </a:endParaRPr>
          </a:p>
        </p:txBody>
      </p:sp>
      <p:sp>
        <p:nvSpPr>
          <p:cNvPr id="8" name="TextBox 7"/>
          <p:cNvSpPr txBox="1"/>
          <p:nvPr/>
        </p:nvSpPr>
        <p:spPr>
          <a:xfrm>
            <a:off x="16230480" y="10534855"/>
            <a:ext cx="6359234" cy="646331"/>
          </a:xfrm>
          <a:prstGeom prst="rect">
            <a:avLst/>
          </a:prstGeom>
          <a:noFill/>
        </p:spPr>
        <p:txBody>
          <a:bodyPr wrap="square">
            <a:spAutoFit/>
          </a:bodyPr>
          <a:lstStyle/>
          <a:p>
            <a:pPr algn="l" rtl="0" fontAlgn="base"/>
            <a:r>
              <a:rPr lang="en-GB" sz="3600" i="1" dirty="0">
                <a:solidFill>
                  <a:srgbClr val="00125C"/>
                </a:solidFill>
                <a:effectLst/>
                <a:latin typeface="Arial" panose="020B0604020202020204" pitchFamily="34" charset="0"/>
                <a:cs typeface="Arial" panose="020B0604020202020204" pitchFamily="34" charset="0"/>
              </a:rPr>
              <a:t>The supports this shift</a:t>
            </a:r>
            <a:endParaRPr lang="en-GB" sz="3600" i="1" dirty="0">
              <a:solidFill>
                <a:srgbClr val="00125C"/>
              </a:solidFill>
              <a:effectLst/>
              <a:latin typeface="Arial" panose="020B0604020202020204" pitchFamily="34" charset="0"/>
              <a:cs typeface="Arial" panose="020B0604020202020204" pitchFamily="34" charset="0"/>
            </a:endParaRPr>
          </a:p>
        </p:txBody>
      </p:sp>
      <p:pic>
        <p:nvPicPr>
          <p:cNvPr id="9" name="Graphic 8" descr="Chevron arrows outline"/>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rot="16200000">
            <a:off x="13527398" y="1378422"/>
            <a:ext cx="1445209" cy="1445209"/>
          </a:xfrm>
          <a:prstGeom prst="rect">
            <a:avLst/>
          </a:prstGeom>
        </p:spPr>
      </p:pic>
      <p:pic>
        <p:nvPicPr>
          <p:cNvPr id="11" name="Graphic 10" descr="Electric Tower outlin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27398" y="3570334"/>
            <a:ext cx="1445209" cy="1445209"/>
          </a:xfrm>
          <a:prstGeom prst="rect">
            <a:avLst/>
          </a:prstGeom>
        </p:spPr>
      </p:pic>
      <p:pic>
        <p:nvPicPr>
          <p:cNvPr id="12" name="Graphic 11" descr="Renewable Energy outline"/>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54368" y="6003862"/>
            <a:ext cx="1445209" cy="1445209"/>
          </a:xfrm>
          <a:prstGeom prst="rect">
            <a:avLst/>
          </a:prstGeom>
        </p:spPr>
      </p:pic>
      <p:pic>
        <p:nvPicPr>
          <p:cNvPr id="13" name="Graphic 12" descr="Coins outline"/>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554367" y="8383519"/>
            <a:ext cx="1445209" cy="1445209"/>
          </a:xfrm>
          <a:prstGeom prst="rect">
            <a:avLst/>
          </a:prstGeom>
        </p:spPr>
      </p:pic>
      <p:pic>
        <p:nvPicPr>
          <p:cNvPr id="14" name="Graphic 13" descr="Handshake outline"/>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634915" y="10215520"/>
            <a:ext cx="1445209" cy="1445209"/>
          </a:xfrm>
          <a:prstGeom prst="rect">
            <a:avLst/>
          </a:prstGeom>
        </p:spPr>
      </p:pic>
      <p:sp>
        <p:nvSpPr>
          <p:cNvPr id="19" name="Title 9"/>
          <p:cNvSpPr>
            <a:spLocks noGrp="1"/>
          </p:cNvSpPr>
          <p:nvPr>
            <p:ph type="title"/>
          </p:nvPr>
        </p:nvSpPr>
        <p:spPr>
          <a:xfrm>
            <a:off x="1452283" y="4447843"/>
            <a:ext cx="9640834" cy="4323012"/>
          </a:xfrm>
        </p:spPr>
        <p:txBody>
          <a:bodyPr/>
          <a:lstStyle/>
          <a:p>
            <a:r>
              <a:rPr lang="en-US" sz="8000" dirty="0">
                <a:solidFill>
                  <a:schemeClr val="bg1"/>
                </a:solidFill>
              </a:rPr>
              <a:t>Why now?</a:t>
            </a:r>
            <a:br>
              <a:rPr lang="en-US" sz="8000" dirty="0">
                <a:solidFill>
                  <a:schemeClr val="bg1"/>
                </a:solidFill>
              </a:rPr>
            </a:br>
            <a:r>
              <a:rPr lang="en-GB" sz="8000" b="0" dirty="0">
                <a:solidFill>
                  <a:schemeClr val="bg1"/>
                </a:solidFill>
              </a:rPr>
              <a:t>What are the opportunities?</a:t>
            </a:r>
            <a:endParaRPr lang="en-US" sz="8000" b="0" dirty="0">
              <a:solidFill>
                <a:schemeClr val="bg1"/>
              </a:solidFill>
            </a:endParaRPr>
          </a:p>
        </p:txBody>
      </p:sp>
      <p:cxnSp>
        <p:nvCxnSpPr>
          <p:cNvPr id="24" name="Straight Connector 23"/>
          <p:cNvCxnSpPr/>
          <p:nvPr/>
        </p:nvCxnSpPr>
        <p:spPr>
          <a:xfrm>
            <a:off x="16230480" y="3041637"/>
            <a:ext cx="6097879"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7" name="Straight Connector 26"/>
          <p:cNvCxnSpPr/>
          <p:nvPr/>
        </p:nvCxnSpPr>
        <p:spPr>
          <a:xfrm>
            <a:off x="16230480" y="5546214"/>
            <a:ext cx="6097879"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8" name="Straight Connector 27"/>
          <p:cNvCxnSpPr/>
          <p:nvPr/>
        </p:nvCxnSpPr>
        <p:spPr>
          <a:xfrm>
            <a:off x="16230480" y="8095824"/>
            <a:ext cx="6097879"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9" name="Straight Connector 28"/>
          <p:cNvCxnSpPr/>
          <p:nvPr/>
        </p:nvCxnSpPr>
        <p:spPr>
          <a:xfrm>
            <a:off x="16255194" y="10072904"/>
            <a:ext cx="6097879" cy="0"/>
          </a:xfrm>
          <a:prstGeom prst="line">
            <a:avLst/>
          </a:prstGeom>
        </p:spPr>
        <p:style>
          <a:lnRef idx="1">
            <a:schemeClr val="accent2"/>
          </a:lnRef>
          <a:fillRef idx="0">
            <a:schemeClr val="accent2"/>
          </a:fillRef>
          <a:effectRef idx="0">
            <a:schemeClr val="accent2"/>
          </a:effectRef>
          <a:fontRef idx="minor">
            <a:schemeClr val="tx1"/>
          </a:fontRef>
        </p:style>
      </p:cxnSp>
      <p:pic>
        <p:nvPicPr>
          <p:cNvPr id="2" name="Picture 1"/>
          <p:cNvPicPr>
            <a:picLocks noGrp="1" noRot="1" noChangeAspect="1" noMove="1" noResize="1" noEditPoints="1" noAdjustHandles="1" noChangeArrowheads="1" noChangeShapeType="1" noCrop="1"/>
          </p:cNvPicPr>
          <p:nvPr/>
        </p:nvPicPr>
        <p:blipFill>
          <a:blip r:embed="rId11"/>
          <a:stretch>
            <a:fillRect/>
          </a:stretch>
        </p:blipFill>
        <p:spPr>
          <a:xfrm rot="20273105">
            <a:off x="-4627024" y="-7093292"/>
            <a:ext cx="19356162" cy="1368394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CC02"/>
        </a:solidFill>
        <a:effectLst/>
      </p:bgPr>
    </p:bg>
    <p:spTree>
      <p:nvGrpSpPr>
        <p:cNvPr id="1" name=""/>
        <p:cNvGrpSpPr/>
        <p:nvPr/>
      </p:nvGrpSpPr>
      <p:grpSpPr>
        <a:xfrm>
          <a:off x="0" y="0"/>
          <a:ext cx="0" cy="0"/>
          <a:chOff x="0" y="0"/>
          <a:chExt cx="0" cy="0"/>
        </a:xfrm>
      </p:grpSpPr>
      <p:pic>
        <p:nvPicPr>
          <p:cNvPr id="6" name="Picture Placeholder 5" descr="A city with trees and buildings&#10;&#10;AI-generated content may be incorrect."/>
          <p:cNvPicPr>
            <a:picLocks noGrp="1" noChangeAspect="1"/>
          </p:cNvPicPr>
          <p:nvPr>
            <p:ph type="pic" sz="quarter" idx="13"/>
          </p:nvPr>
        </p:nvPicPr>
        <p:blipFill>
          <a:blip r:embed="rId1" cstate="email"/>
          <a:srcRect/>
          <a:stretch>
            <a:fillRect/>
          </a:stretch>
        </p:blipFill>
        <p:spPr/>
      </p:pic>
      <p:sp>
        <p:nvSpPr>
          <p:cNvPr id="10" name="Title 9"/>
          <p:cNvSpPr>
            <a:spLocks noGrp="1"/>
          </p:cNvSpPr>
          <p:nvPr>
            <p:ph type="title"/>
          </p:nvPr>
        </p:nvSpPr>
        <p:spPr>
          <a:xfrm>
            <a:off x="1452283" y="3382615"/>
            <a:ext cx="8661535" cy="5755513"/>
          </a:xfrm>
        </p:spPr>
        <p:txBody>
          <a:bodyPr/>
          <a:lstStyle/>
          <a:p>
            <a:r>
              <a:rPr lang="en-US" sz="8000" dirty="0">
                <a:solidFill>
                  <a:srgbClr val="00125C"/>
                </a:solidFill>
              </a:rPr>
              <a:t>The transformational </a:t>
            </a:r>
            <a:r>
              <a:rPr lang="en-GB" sz="8000" dirty="0">
                <a:solidFill>
                  <a:srgbClr val="00125C"/>
                </a:solidFill>
              </a:rPr>
              <a:t>opportunity for Africa’s energy future</a:t>
            </a:r>
            <a:r>
              <a:rPr lang="en-GB" sz="8000" dirty="0">
                <a:solidFill>
                  <a:schemeClr val="bg1"/>
                </a:solidFill>
              </a:rPr>
              <a:t>.</a:t>
            </a:r>
            <a:endParaRPr lang="en-US" sz="8000" dirty="0">
              <a:solidFill>
                <a:srgbClr val="00125C"/>
              </a:solidFill>
            </a:endParaRPr>
          </a:p>
        </p:txBody>
      </p:sp>
      <p:sp>
        <p:nvSpPr>
          <p:cNvPr id="18" name="TextBox 17"/>
          <p:cNvSpPr txBox="1"/>
          <p:nvPr/>
        </p:nvSpPr>
        <p:spPr>
          <a:xfrm>
            <a:off x="1452283" y="9675629"/>
            <a:ext cx="10186155" cy="461665"/>
          </a:xfrm>
          <a:prstGeom prst="rect">
            <a:avLst/>
          </a:prstGeom>
          <a:noFill/>
        </p:spPr>
        <p:txBody>
          <a:bodyPr wrap="square">
            <a:spAutoFit/>
          </a:bodyPr>
          <a:lstStyle/>
          <a:p>
            <a:r>
              <a:rPr lang="en-GB" sz="2400" b="0" i="1" dirty="0">
                <a:solidFill>
                  <a:schemeClr val="accent6"/>
                </a:solidFill>
                <a:effectLst/>
                <a:latin typeface="Arial" panose="020B0604020202020204" pitchFamily="34" charset="0"/>
                <a:cs typeface="Arial" panose="020B0604020202020204" pitchFamily="34" charset="0"/>
              </a:rPr>
              <a:t>Photo: SINAL </a:t>
            </a:r>
            <a:r>
              <a:rPr lang="en-GB" sz="2400" b="0" i="1" dirty="0" err="1">
                <a:solidFill>
                  <a:schemeClr val="accent6"/>
                </a:solidFill>
                <a:effectLst/>
                <a:latin typeface="Arial" panose="020B0604020202020204" pitchFamily="34" charset="0"/>
                <a:cs typeface="Arial" panose="020B0604020202020204" pitchFamily="34" charset="0"/>
              </a:rPr>
              <a:t>Multimédia</a:t>
            </a:r>
            <a:r>
              <a:rPr lang="en-GB" sz="2400" b="0" i="1" dirty="0">
                <a:solidFill>
                  <a:schemeClr val="accent6"/>
                </a:solidFill>
                <a:effectLst/>
                <a:latin typeface="Arial" panose="020B0604020202020204" pitchFamily="34" charset="0"/>
                <a:cs typeface="Arial" panose="020B0604020202020204" pitchFamily="34" charset="0"/>
              </a:rPr>
              <a:t>, </a:t>
            </a:r>
            <a:r>
              <a:rPr lang="en-GB" sz="2400" b="0" i="1" dirty="0" err="1">
                <a:solidFill>
                  <a:schemeClr val="accent6"/>
                </a:solidFill>
                <a:effectLst/>
                <a:latin typeface="Arial" panose="020B0604020202020204" pitchFamily="34" charset="0"/>
                <a:cs typeface="Arial" panose="020B0604020202020204" pitchFamily="34" charset="0"/>
              </a:rPr>
              <a:t>Pexels</a:t>
            </a:r>
            <a:r>
              <a:rPr lang="en-GB" sz="2400" b="0" i="1" dirty="0">
                <a:solidFill>
                  <a:schemeClr val="accent6"/>
                </a:solidFill>
                <a:effectLst/>
                <a:latin typeface="Arial" panose="020B0604020202020204" pitchFamily="34" charset="0"/>
                <a:cs typeface="Arial" panose="020B0604020202020204" pitchFamily="34" charset="0"/>
              </a:rPr>
              <a:t>.</a:t>
            </a:r>
            <a:endParaRPr lang="en-US" sz="2400" i="1" dirty="0">
              <a:solidFill>
                <a:schemeClr val="accent6"/>
              </a:solidFill>
              <a:latin typeface="Arial" panose="020B0604020202020204" pitchFamily="34" charset="0"/>
              <a:cs typeface="Arial" panose="020B0604020202020204" pitchFamily="34" charset="0"/>
            </a:endParaRPr>
          </a:p>
        </p:txBody>
      </p:sp>
      <p:pic>
        <p:nvPicPr>
          <p:cNvPr id="8" name="Content Placeholder 7"/>
          <p:cNvPicPr>
            <a:picLocks noChangeAspect="1"/>
          </p:cNvPicPr>
          <p:nvPr/>
        </p:nvPicPr>
        <p:blipFill>
          <a:blip r:embed="rId2" cstate="print"/>
          <a:stretch>
            <a:fillRect/>
          </a:stretch>
        </p:blipFill>
        <p:spPr>
          <a:xfrm>
            <a:off x="11638438" y="-548899"/>
            <a:ext cx="18320657" cy="2015507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Wind turbines in a field&#10;&#10;AI-generated content may be incorrect."/>
          <p:cNvPicPr>
            <a:picLocks noChangeAspect="1"/>
          </p:cNvPicPr>
          <p:nvPr/>
        </p:nvPicPr>
        <p:blipFill>
          <a:blip r:embed="rId1" cstate="email"/>
          <a:stretch>
            <a:fillRect/>
          </a:stretch>
        </p:blipFill>
        <p:spPr>
          <a:xfrm>
            <a:off x="-1" y="0"/>
            <a:ext cx="10602097" cy="13721438"/>
          </a:xfrm>
          <a:prstGeom prst="rect">
            <a:avLst/>
          </a:prstGeom>
        </p:spPr>
      </p:pic>
      <p:sp>
        <p:nvSpPr>
          <p:cNvPr id="14" name="Title 13"/>
          <p:cNvSpPr>
            <a:spLocks noGrp="1"/>
          </p:cNvSpPr>
          <p:nvPr>
            <p:ph type="title"/>
          </p:nvPr>
        </p:nvSpPr>
        <p:spPr>
          <a:xfrm>
            <a:off x="11914697" y="1532755"/>
            <a:ext cx="10895871" cy="1899669"/>
          </a:xfrm>
        </p:spPr>
        <p:txBody>
          <a:bodyPr anchor="t"/>
          <a:lstStyle/>
          <a:p>
            <a:r>
              <a:rPr lang="en-GB" sz="6600" dirty="0">
                <a:solidFill>
                  <a:schemeClr val="bg1"/>
                </a:solidFill>
              </a:rPr>
              <a:t>CEPA supports a just and inclusive energy transition  </a:t>
            </a:r>
            <a:endParaRPr lang="en-US" sz="6600" dirty="0">
              <a:solidFill>
                <a:schemeClr val="bg1"/>
              </a:solidFill>
            </a:endParaRPr>
          </a:p>
        </p:txBody>
      </p:sp>
      <p:sp>
        <p:nvSpPr>
          <p:cNvPr id="2" name="Content Placeholder 1"/>
          <p:cNvSpPr>
            <a:spLocks noGrp="1"/>
          </p:cNvSpPr>
          <p:nvPr>
            <p:ph sz="half" idx="4294967295"/>
          </p:nvPr>
        </p:nvSpPr>
        <p:spPr>
          <a:xfrm>
            <a:off x="11914697" y="6237575"/>
            <a:ext cx="11068871" cy="5312050"/>
          </a:xfrm>
        </p:spPr>
        <p:txBody>
          <a:bodyPr>
            <a:normAutofit fontScale="47500" lnSpcReduction="20000"/>
          </a:bodyPr>
          <a:lstStyle/>
          <a:p>
            <a:pPr>
              <a:lnSpc>
                <a:spcPct val="120000"/>
              </a:lnSpc>
              <a:spcBef>
                <a:spcPts val="1000"/>
              </a:spcBef>
              <a:spcAft>
                <a:spcPts val="50"/>
              </a:spcAft>
              <a:buClr>
                <a:srgbClr val="00125C"/>
              </a:buClr>
              <a:buSzPct val="120000"/>
            </a:pPr>
            <a:r>
              <a:rPr lang="en-GB" sz="6500" b="1" dirty="0" err="1">
                <a:solidFill>
                  <a:schemeClr val="bg1"/>
                </a:solidFill>
              </a:rPr>
              <a:t>AfSEM</a:t>
            </a:r>
            <a:r>
              <a:rPr lang="en-GB" sz="6500" b="1" dirty="0">
                <a:solidFill>
                  <a:schemeClr val="bg1"/>
                </a:solidFill>
              </a:rPr>
              <a:t> (African Single Electricity Market) </a:t>
            </a:r>
            <a:r>
              <a:rPr lang="en-GB" sz="6500" dirty="0">
                <a:solidFill>
                  <a:schemeClr val="bg1"/>
                </a:solidFill>
              </a:rPr>
              <a:t>Enabling cross-border electricity trade and economies of scale. </a:t>
            </a:r>
            <a:endParaRPr lang="en-GB" sz="6500" dirty="0">
              <a:solidFill>
                <a:schemeClr val="bg1"/>
              </a:solidFill>
            </a:endParaRPr>
          </a:p>
          <a:p>
            <a:pPr>
              <a:lnSpc>
                <a:spcPct val="120000"/>
              </a:lnSpc>
              <a:spcBef>
                <a:spcPts val="1000"/>
              </a:spcBef>
              <a:spcAft>
                <a:spcPts val="50"/>
              </a:spcAft>
              <a:buClr>
                <a:srgbClr val="00125C"/>
              </a:buClr>
              <a:buSzPct val="120000"/>
            </a:pPr>
            <a:endParaRPr lang="en-GB" sz="1800" b="1" dirty="0">
              <a:solidFill>
                <a:schemeClr val="bg1"/>
              </a:solidFill>
            </a:endParaRPr>
          </a:p>
          <a:p>
            <a:pPr>
              <a:lnSpc>
                <a:spcPct val="120000"/>
              </a:lnSpc>
              <a:spcBef>
                <a:spcPts val="1000"/>
              </a:spcBef>
              <a:spcAft>
                <a:spcPts val="50"/>
              </a:spcAft>
              <a:buClr>
                <a:srgbClr val="00125C"/>
              </a:buClr>
              <a:buSzPct val="120000"/>
            </a:pPr>
            <a:r>
              <a:rPr lang="en-GB" sz="6500" b="1" dirty="0">
                <a:solidFill>
                  <a:schemeClr val="bg1"/>
                </a:solidFill>
              </a:rPr>
              <a:t>CMP (Continental Power System Master Plan) </a:t>
            </a:r>
            <a:r>
              <a:rPr lang="en-GB" sz="6500" dirty="0">
                <a:solidFill>
                  <a:schemeClr val="bg1"/>
                </a:solidFill>
              </a:rPr>
              <a:t>Infrastructure blueprint for an interconnected Africa. </a:t>
            </a:r>
            <a:endParaRPr lang="en-GB" sz="6500" dirty="0">
              <a:solidFill>
                <a:schemeClr val="bg1"/>
              </a:solidFill>
            </a:endParaRPr>
          </a:p>
          <a:p>
            <a:pPr>
              <a:lnSpc>
                <a:spcPct val="120000"/>
              </a:lnSpc>
              <a:spcBef>
                <a:spcPts val="1000"/>
              </a:spcBef>
              <a:spcAft>
                <a:spcPts val="50"/>
              </a:spcAft>
              <a:buClr>
                <a:srgbClr val="00125C"/>
              </a:buClr>
              <a:buSzPct val="120000"/>
            </a:pPr>
            <a:endParaRPr lang="en-GB" sz="1600" dirty="0">
              <a:solidFill>
                <a:schemeClr val="bg1"/>
              </a:solidFill>
            </a:endParaRPr>
          </a:p>
          <a:p>
            <a:pPr>
              <a:lnSpc>
                <a:spcPct val="120000"/>
              </a:lnSpc>
              <a:spcBef>
                <a:spcPts val="1000"/>
              </a:spcBef>
              <a:spcAft>
                <a:spcPts val="50"/>
              </a:spcAft>
              <a:buClr>
                <a:srgbClr val="00125C"/>
              </a:buClr>
              <a:buSzPct val="120000"/>
            </a:pPr>
            <a:r>
              <a:rPr lang="en-GB" sz="6500" b="1" dirty="0" err="1">
                <a:solidFill>
                  <a:schemeClr val="bg1"/>
                </a:solidFill>
              </a:rPr>
              <a:t>AfEES</a:t>
            </a:r>
            <a:r>
              <a:rPr lang="en-GB" sz="6500" b="1" dirty="0">
                <a:solidFill>
                  <a:schemeClr val="bg1"/>
                </a:solidFill>
              </a:rPr>
              <a:t> (Energy Efficiency Strategy) </a:t>
            </a:r>
            <a:r>
              <a:rPr lang="en-GB" sz="6500" dirty="0">
                <a:solidFill>
                  <a:schemeClr val="bg1"/>
                </a:solidFill>
              </a:rPr>
              <a:t>Increase energy productivity by 50% by 2050, reducing the need for massive new generation investment. </a:t>
            </a:r>
            <a:endParaRPr lang="en-GB" sz="6500" dirty="0">
              <a:solidFill>
                <a:schemeClr val="bg1"/>
              </a:solidFill>
            </a:endParaRPr>
          </a:p>
        </p:txBody>
      </p:sp>
      <p:sp>
        <p:nvSpPr>
          <p:cNvPr id="18" name="TextBox 17"/>
          <p:cNvSpPr txBox="1"/>
          <p:nvPr/>
        </p:nvSpPr>
        <p:spPr>
          <a:xfrm>
            <a:off x="11914697" y="12183245"/>
            <a:ext cx="11384362" cy="461665"/>
          </a:xfrm>
          <a:prstGeom prst="rect">
            <a:avLst/>
          </a:prstGeom>
          <a:noFill/>
        </p:spPr>
        <p:txBody>
          <a:bodyPr wrap="square">
            <a:spAutoFit/>
          </a:bodyPr>
          <a:lstStyle/>
          <a:p>
            <a:r>
              <a:rPr lang="en-GB" sz="2400" b="0" i="1" dirty="0">
                <a:solidFill>
                  <a:schemeClr val="bg1"/>
                </a:solidFill>
                <a:effectLst/>
                <a:latin typeface="Arial" panose="020B0604020202020204" pitchFamily="34" charset="0"/>
                <a:cs typeface="Arial" panose="020B0604020202020204" pitchFamily="34" charset="0"/>
              </a:rPr>
              <a:t>Photo: </a:t>
            </a:r>
            <a:r>
              <a:rPr lang="en-GB" sz="2400" i="1" dirty="0" err="1">
                <a:solidFill>
                  <a:schemeClr val="bg1"/>
                </a:solidFill>
                <a:latin typeface="Arial" panose="020B0604020202020204" pitchFamily="34" charset="0"/>
                <a:cs typeface="Arial" panose="020B0604020202020204" pitchFamily="34" charset="0"/>
              </a:rPr>
              <a:t>Nachelle</a:t>
            </a:r>
            <a:r>
              <a:rPr lang="en-GB" sz="2400" i="1" dirty="0">
                <a:solidFill>
                  <a:schemeClr val="bg1"/>
                </a:solidFill>
                <a:latin typeface="Arial" panose="020B0604020202020204" pitchFamily="34" charset="0"/>
                <a:cs typeface="Arial" panose="020B0604020202020204" pitchFamily="34" charset="0"/>
              </a:rPr>
              <a:t> </a:t>
            </a:r>
            <a:r>
              <a:rPr lang="en-GB" sz="2400" i="1" dirty="0" err="1">
                <a:solidFill>
                  <a:schemeClr val="bg1"/>
                </a:solidFill>
                <a:latin typeface="Arial" panose="020B0604020202020204" pitchFamily="34" charset="0"/>
                <a:cs typeface="Arial" panose="020B0604020202020204" pitchFamily="34" charset="0"/>
              </a:rPr>
              <a:t>Nocom</a:t>
            </a:r>
            <a:r>
              <a:rPr lang="en-GB" sz="2400" i="1" dirty="0">
                <a:solidFill>
                  <a:schemeClr val="bg1"/>
                </a:solidFill>
                <a:latin typeface="Arial" panose="020B0604020202020204" pitchFamily="34" charset="0"/>
                <a:cs typeface="Arial" panose="020B0604020202020204" pitchFamily="34" charset="0"/>
              </a:rPr>
              <a:t>, </a:t>
            </a:r>
            <a:r>
              <a:rPr lang="en-GB" sz="2400" b="0" i="1" dirty="0" err="1">
                <a:solidFill>
                  <a:schemeClr val="bg1"/>
                </a:solidFill>
                <a:effectLst/>
                <a:latin typeface="Arial" panose="020B0604020202020204" pitchFamily="34" charset="0"/>
                <a:cs typeface="Arial" panose="020B0604020202020204" pitchFamily="34" charset="0"/>
              </a:rPr>
              <a:t>Pexels</a:t>
            </a:r>
            <a:r>
              <a:rPr lang="en-GB" sz="2400" b="0" i="1" dirty="0">
                <a:solidFill>
                  <a:schemeClr val="bg1"/>
                </a:solidFill>
                <a:effectLst/>
                <a:latin typeface="Arial" panose="020B0604020202020204" pitchFamily="34" charset="0"/>
                <a:cs typeface="Arial" panose="020B0604020202020204" pitchFamily="34" charset="0"/>
              </a:rPr>
              <a:t>.</a:t>
            </a:r>
            <a:endParaRPr lang="en-US" sz="2400" i="1" dirty="0">
              <a:solidFill>
                <a:schemeClr val="bg1"/>
              </a:solidFill>
              <a:latin typeface="Arial" panose="020B0604020202020204" pitchFamily="34" charset="0"/>
              <a:cs typeface="Arial" panose="020B0604020202020204" pitchFamily="34" charset="0"/>
            </a:endParaRPr>
          </a:p>
        </p:txBody>
      </p:sp>
      <p:pic>
        <p:nvPicPr>
          <p:cNvPr id="31" name="Picture 30"/>
          <p:cNvPicPr>
            <a:picLocks noGrp="1" noRot="1" noChangeAspect="1" noMove="1" noResize="1" noEditPoints="1" noAdjustHandles="1" noChangeArrowheads="1" noChangeShapeType="1" noCrop="1"/>
          </p:cNvPicPr>
          <p:nvPr/>
        </p:nvPicPr>
        <p:blipFill>
          <a:blip r:embed="rId2"/>
          <a:stretch>
            <a:fillRect/>
          </a:stretch>
        </p:blipFill>
        <p:spPr>
          <a:xfrm rot="20684484">
            <a:off x="-10054049" y="2374904"/>
            <a:ext cx="24813132" cy="17541780"/>
          </a:xfrm>
          <a:prstGeom prst="rect">
            <a:avLst/>
          </a:prstGeom>
        </p:spPr>
      </p:pic>
      <p:grpSp>
        <p:nvGrpSpPr>
          <p:cNvPr id="3" name="Group 2"/>
          <p:cNvGrpSpPr/>
          <p:nvPr/>
        </p:nvGrpSpPr>
        <p:grpSpPr>
          <a:xfrm>
            <a:off x="12022724" y="3930009"/>
            <a:ext cx="10774033" cy="1648616"/>
            <a:chOff x="12036535" y="4156458"/>
            <a:chExt cx="10774033" cy="1648616"/>
          </a:xfrm>
        </p:grpSpPr>
        <p:sp>
          <p:nvSpPr>
            <p:cNvPr id="4" name="Rectangle 3"/>
            <p:cNvSpPr/>
            <p:nvPr/>
          </p:nvSpPr>
          <p:spPr>
            <a:xfrm>
              <a:off x="12036535" y="4156458"/>
              <a:ext cx="10774033" cy="16486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2513733" y="4329872"/>
              <a:ext cx="9962541" cy="1323439"/>
            </a:xfrm>
            <a:prstGeom prst="rect">
              <a:avLst/>
            </a:prstGeom>
            <a:noFill/>
            <a:ln>
              <a:solidFill>
                <a:schemeClr val="accent1"/>
              </a:solidFill>
            </a:ln>
          </p:spPr>
          <p:txBody>
            <a:bodyPr wrap="square">
              <a:spAutoFit/>
            </a:bodyPr>
            <a:lstStyle/>
            <a:p>
              <a:pPr>
                <a:spcBef>
                  <a:spcPts val="1000"/>
                </a:spcBef>
                <a:spcAft>
                  <a:spcPts val="50"/>
                </a:spcAft>
                <a:buClr>
                  <a:schemeClr val="accent6"/>
                </a:buClr>
                <a:buSzPct val="120000"/>
              </a:pPr>
              <a:r>
                <a:rPr lang="en-GB" sz="4000" dirty="0">
                  <a:solidFill>
                    <a:schemeClr val="bg1"/>
                  </a:solidFill>
                  <a:latin typeface="Arial" panose="020B0604020202020204" pitchFamily="34" charset="0"/>
                  <a:cs typeface="Arial" panose="020B0604020202020204" pitchFamily="34" charset="0"/>
                </a:rPr>
                <a:t>Focus on building </a:t>
              </a:r>
              <a:r>
                <a:rPr lang="en-GB" sz="4000" b="1" i="1" dirty="0">
                  <a:solidFill>
                    <a:schemeClr val="bg1"/>
                  </a:solidFill>
                  <a:latin typeface="Arial" panose="020B0604020202020204" pitchFamily="34" charset="0"/>
                  <a:cs typeface="Arial" panose="020B0604020202020204" pitchFamily="34" charset="0"/>
                </a:rPr>
                <a:t>One Market, One Grid, </a:t>
              </a:r>
              <a:br>
                <a:rPr lang="en-GB" sz="4000" b="1" i="1" dirty="0">
                  <a:solidFill>
                    <a:schemeClr val="bg1"/>
                  </a:solidFill>
                  <a:latin typeface="Arial" panose="020B0604020202020204" pitchFamily="34" charset="0"/>
                  <a:cs typeface="Arial" panose="020B0604020202020204" pitchFamily="34" charset="0"/>
                </a:rPr>
              </a:br>
              <a:r>
                <a:rPr lang="en-GB" sz="4000" b="1" i="1" dirty="0">
                  <a:solidFill>
                    <a:schemeClr val="bg1"/>
                  </a:solidFill>
                  <a:latin typeface="Arial" panose="020B0604020202020204" pitchFamily="34" charset="0"/>
                  <a:cs typeface="Arial" panose="020B0604020202020204" pitchFamily="34" charset="0"/>
                </a:rPr>
                <a:t>One Efficiency Framework</a:t>
              </a:r>
              <a:endParaRPr lang="en-GB" sz="4000" b="1" i="1" dirty="0">
                <a:solidFill>
                  <a:schemeClr val="bg1"/>
                </a:solidFill>
                <a:latin typeface="Arial" panose="020B0604020202020204" pitchFamily="34" charset="0"/>
                <a:cs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Rot="1" noChangeAspect="1" noMove="1" noResize="1" noEditPoints="1" noAdjustHandles="1" noChangeArrowheads="1" noChangeShapeType="1" noCrop="1"/>
          </p:cNvPicPr>
          <p:nvPr/>
        </p:nvPicPr>
        <p:blipFill>
          <a:blip r:embed="rId1"/>
          <a:stretch>
            <a:fillRect/>
          </a:stretch>
        </p:blipFill>
        <p:spPr>
          <a:xfrm rot="2520898">
            <a:off x="-12946835" y="1011"/>
            <a:ext cx="24813132" cy="17541780"/>
          </a:xfrm>
          <a:prstGeom prst="rect">
            <a:avLst/>
          </a:prstGeom>
        </p:spPr>
      </p:pic>
      <p:sp>
        <p:nvSpPr>
          <p:cNvPr id="2" name="Title 1"/>
          <p:cNvSpPr>
            <a:spLocks noGrp="1"/>
          </p:cNvSpPr>
          <p:nvPr>
            <p:ph type="title"/>
          </p:nvPr>
        </p:nvSpPr>
        <p:spPr>
          <a:xfrm>
            <a:off x="1300876" y="2344208"/>
            <a:ext cx="8474788" cy="3416320"/>
          </a:xfrm>
        </p:spPr>
        <p:txBody>
          <a:bodyPr anchor="t"/>
          <a:lstStyle/>
          <a:p>
            <a:r>
              <a:rPr lang="en-GB" sz="6600" dirty="0">
                <a:solidFill>
                  <a:schemeClr val="accent1"/>
                </a:solidFill>
              </a:rPr>
              <a:t>Africa’s energy transition is also a global opportunity</a:t>
            </a:r>
            <a:endParaRPr lang="en-GB" sz="6600" dirty="0">
              <a:solidFill>
                <a:schemeClr val="accent1"/>
              </a:solidFill>
            </a:endParaRPr>
          </a:p>
        </p:txBody>
      </p:sp>
      <p:sp>
        <p:nvSpPr>
          <p:cNvPr id="6" name="TextBox 5"/>
          <p:cNvSpPr txBox="1"/>
          <p:nvPr/>
        </p:nvSpPr>
        <p:spPr>
          <a:xfrm>
            <a:off x="14548012" y="2344208"/>
            <a:ext cx="7397588" cy="3416320"/>
          </a:xfrm>
          <a:prstGeom prst="rect">
            <a:avLst/>
          </a:prstGeom>
          <a:noFill/>
        </p:spPr>
        <p:txBody>
          <a:bodyPr wrap="square" rtlCol="0">
            <a:spAutoFit/>
          </a:bodyPr>
          <a:lstStyle/>
          <a:p>
            <a:r>
              <a:rPr lang="en-GB" sz="5400" b="1" i="0" dirty="0">
                <a:solidFill>
                  <a:schemeClr val="accent6"/>
                </a:solidFill>
                <a:effectLst/>
                <a:latin typeface="Arial" panose="020B0604020202020204" pitchFamily="34" charset="0"/>
                <a:cs typeface="Arial" panose="020B0604020202020204" pitchFamily="34" charset="0"/>
              </a:rPr>
              <a:t>Potential for green electricity exports </a:t>
            </a:r>
            <a:br>
              <a:rPr lang="en-GB" sz="5400" b="1" i="0" dirty="0">
                <a:solidFill>
                  <a:schemeClr val="accent6"/>
                </a:solidFill>
                <a:effectLst/>
                <a:latin typeface="Arial" panose="020B0604020202020204" pitchFamily="34" charset="0"/>
                <a:cs typeface="Arial" panose="020B0604020202020204" pitchFamily="34" charset="0"/>
              </a:rPr>
            </a:br>
            <a:r>
              <a:rPr lang="en-GB" sz="5400" b="1" i="0" dirty="0">
                <a:solidFill>
                  <a:schemeClr val="accent6"/>
                </a:solidFill>
                <a:effectLst/>
                <a:latin typeface="Arial" panose="020B0604020202020204" pitchFamily="34" charset="0"/>
                <a:cs typeface="Arial" panose="020B0604020202020204" pitchFamily="34" charset="0"/>
              </a:rPr>
              <a:t>to Europe and the Middle East. </a:t>
            </a:r>
            <a:endParaRPr lang="en-GB" sz="5400" b="1" i="0" dirty="0">
              <a:solidFill>
                <a:schemeClr val="accent6"/>
              </a:solidFill>
              <a:effectLst/>
              <a:latin typeface="Arial" panose="020B0604020202020204" pitchFamily="34" charset="0"/>
              <a:cs typeface="Arial" panose="020B0604020202020204" pitchFamily="34" charset="0"/>
            </a:endParaRPr>
          </a:p>
        </p:txBody>
      </p:sp>
      <p:sp>
        <p:nvSpPr>
          <p:cNvPr id="7" name="TextBox 6"/>
          <p:cNvSpPr txBox="1"/>
          <p:nvPr/>
        </p:nvSpPr>
        <p:spPr>
          <a:xfrm>
            <a:off x="14548011" y="6847113"/>
            <a:ext cx="7885193" cy="2585323"/>
          </a:xfrm>
          <a:prstGeom prst="rect">
            <a:avLst/>
          </a:prstGeom>
          <a:noFill/>
        </p:spPr>
        <p:txBody>
          <a:bodyPr wrap="square" rtlCol="0">
            <a:spAutoFit/>
          </a:bodyPr>
          <a:lstStyle/>
          <a:p>
            <a:r>
              <a:rPr lang="en-GB" sz="5400" b="1" dirty="0">
                <a:solidFill>
                  <a:schemeClr val="accent6"/>
                </a:solidFill>
                <a:effectLst/>
                <a:latin typeface="Arial" panose="020B0604020202020204" pitchFamily="34" charset="0"/>
                <a:cs typeface="Arial" panose="020B0604020202020204" pitchFamily="34" charset="0"/>
              </a:rPr>
              <a:t>Participation in green hydrogen and critical minerals value chains. </a:t>
            </a:r>
            <a:endParaRPr lang="en-GB" sz="5400" b="1" dirty="0">
              <a:solidFill>
                <a:schemeClr val="accent6"/>
              </a:solidFill>
              <a:effectLst/>
              <a:latin typeface="Arial" panose="020B0604020202020204" pitchFamily="34" charset="0"/>
              <a:cs typeface="Arial" panose="020B0604020202020204" pitchFamily="34" charset="0"/>
            </a:endParaRPr>
          </a:p>
        </p:txBody>
      </p:sp>
      <p:cxnSp>
        <p:nvCxnSpPr>
          <p:cNvPr id="14" name="Straight Connector 13"/>
          <p:cNvCxnSpPr/>
          <p:nvPr/>
        </p:nvCxnSpPr>
        <p:spPr>
          <a:xfrm>
            <a:off x="14548012" y="6303820"/>
            <a:ext cx="7636548"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Content Placeholder 11"/>
          <p:cNvSpPr txBox="1"/>
          <p:nvPr/>
        </p:nvSpPr>
        <p:spPr>
          <a:xfrm>
            <a:off x="1300876" y="5572132"/>
            <a:ext cx="8164401" cy="2096516"/>
          </a:xfrm>
          <a:prstGeom prst="rect">
            <a:avLst/>
          </a:prstGeom>
        </p:spPr>
        <p:txBody>
          <a:bodyPr>
            <a:normAutofit/>
          </a:bodyPr>
          <a:lstStyle>
            <a:lvl1pPr marL="455930" indent="-455930" algn="l" defTabSz="1824355" rtl="0" eaLnBrk="1" latinLnBrk="0" hangingPunct="1">
              <a:lnSpc>
                <a:spcPct val="90000"/>
              </a:lnSpc>
              <a:spcBef>
                <a:spcPts val="1995"/>
              </a:spcBef>
              <a:buFont typeface="Arial" panose="020B0604020202020204" pitchFamily="34" charset="0"/>
              <a:buChar char="•"/>
              <a:defRPr sz="5585" kern="1200">
                <a:solidFill>
                  <a:schemeClr val="tx1"/>
                </a:solidFill>
                <a:latin typeface="+mn-lt"/>
                <a:ea typeface="+mn-ea"/>
                <a:cs typeface="+mn-cs"/>
              </a:defRPr>
            </a:lvl1pPr>
            <a:lvl2pPr marL="1368425" indent="-455930" algn="l" defTabSz="1824355" rtl="0" eaLnBrk="1" latinLnBrk="0" hangingPunct="1">
              <a:lnSpc>
                <a:spcPct val="90000"/>
              </a:lnSpc>
              <a:spcBef>
                <a:spcPts val="1000"/>
              </a:spcBef>
              <a:buFont typeface="Arial" panose="020B0604020202020204" pitchFamily="34" charset="0"/>
              <a:buChar char="•"/>
              <a:defRPr sz="4790" kern="1200">
                <a:solidFill>
                  <a:schemeClr val="tx1"/>
                </a:solidFill>
                <a:latin typeface="+mn-lt"/>
                <a:ea typeface="+mn-ea"/>
                <a:cs typeface="+mn-cs"/>
              </a:defRPr>
            </a:lvl2pPr>
            <a:lvl3pPr marL="2280285" indent="-455930" algn="l" defTabSz="1824355" rtl="0" eaLnBrk="1" latinLnBrk="0" hangingPunct="1">
              <a:lnSpc>
                <a:spcPct val="90000"/>
              </a:lnSpc>
              <a:spcBef>
                <a:spcPts val="1000"/>
              </a:spcBef>
              <a:buFont typeface="Arial" panose="020B0604020202020204" pitchFamily="34" charset="0"/>
              <a:buChar char="•"/>
              <a:defRPr sz="3990" kern="1200">
                <a:solidFill>
                  <a:schemeClr val="tx1"/>
                </a:solidFill>
                <a:latin typeface="+mn-lt"/>
                <a:ea typeface="+mn-ea"/>
                <a:cs typeface="+mn-cs"/>
              </a:defRPr>
            </a:lvl3pPr>
            <a:lvl4pPr marL="319278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4pPr>
            <a:lvl5pPr marL="410464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5pPr>
            <a:lvl6pPr marL="501713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6pPr>
            <a:lvl7pPr marL="5928995"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7pPr>
            <a:lvl8pPr marL="684149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8pPr>
            <a:lvl9pPr marL="7753350" indent="-455930" algn="l" defTabSz="1824355" rtl="0" eaLnBrk="1" latinLnBrk="0" hangingPunct="1">
              <a:lnSpc>
                <a:spcPct val="90000"/>
              </a:lnSpc>
              <a:spcBef>
                <a:spcPts val="1000"/>
              </a:spcBef>
              <a:buFont typeface="Arial" panose="020B0604020202020204" pitchFamily="34" charset="0"/>
              <a:buChar char="•"/>
              <a:defRPr sz="3590" kern="1200">
                <a:solidFill>
                  <a:schemeClr val="tx1"/>
                </a:solidFill>
                <a:latin typeface="+mn-lt"/>
                <a:ea typeface="+mn-ea"/>
                <a:cs typeface="+mn-cs"/>
              </a:defRPr>
            </a:lvl9pPr>
          </a:lstStyle>
          <a:p>
            <a:pPr marL="0" indent="0">
              <a:buNone/>
            </a:pPr>
            <a:r>
              <a:rPr lang="en-GB" sz="4400" dirty="0">
                <a:solidFill>
                  <a:srgbClr val="00125C"/>
                </a:solidFill>
                <a:latin typeface="Arial" panose="020B0604020202020204" pitchFamily="34" charset="0"/>
                <a:cs typeface="Arial" panose="020B0604020202020204" pitchFamily="34" charset="0"/>
              </a:rPr>
              <a:t>Investment needs are huge – doubling current levels to meet climate and energy goals. </a:t>
            </a:r>
            <a:endParaRPr lang="en-US" sz="4400" dirty="0">
              <a:solidFill>
                <a:srgbClr val="00125C"/>
              </a:solidFill>
              <a:latin typeface="Arial" panose="020B0604020202020204" pitchFamily="34" charset="0"/>
              <a:cs typeface="Arial" panose="020B0604020202020204" pitchFamily="34" charset="0"/>
            </a:endParaRPr>
          </a:p>
        </p:txBody>
      </p:sp>
      <p:pic>
        <p:nvPicPr>
          <p:cNvPr id="5" name="Graphic 4" descr="Packing Box Open outline"/>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482212" y="2886048"/>
            <a:ext cx="2332639" cy="2332639"/>
          </a:xfrm>
          <a:prstGeom prst="rect">
            <a:avLst/>
          </a:prstGeom>
        </p:spPr>
      </p:pic>
      <p:pic>
        <p:nvPicPr>
          <p:cNvPr id="10" name="Graphic 9" descr="Mining tools outline"/>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00273" y="7037381"/>
            <a:ext cx="2096515" cy="209651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9" name="Title 9"/>
          <p:cNvSpPr>
            <a:spLocks noGrp="1"/>
          </p:cNvSpPr>
          <p:nvPr>
            <p:ph type="title"/>
          </p:nvPr>
        </p:nvSpPr>
        <p:spPr>
          <a:xfrm>
            <a:off x="1824274" y="3237152"/>
            <a:ext cx="9446237" cy="6994601"/>
          </a:xfrm>
        </p:spPr>
        <p:txBody>
          <a:bodyPr/>
          <a:lstStyle/>
          <a:p>
            <a:r>
              <a:rPr lang="en-GB" sz="8000" dirty="0">
                <a:solidFill>
                  <a:schemeClr val="bg1"/>
                </a:solidFill>
              </a:rPr>
              <a:t>The expected benefits of </a:t>
            </a:r>
            <a:r>
              <a:rPr lang="en-GB" sz="8000" dirty="0" err="1">
                <a:solidFill>
                  <a:schemeClr val="bg1"/>
                </a:solidFill>
              </a:rPr>
              <a:t>AfSEM</a:t>
            </a:r>
            <a:r>
              <a:rPr lang="en-GB" sz="8000" dirty="0">
                <a:solidFill>
                  <a:schemeClr val="bg1"/>
                </a:solidFill>
              </a:rPr>
              <a:t>, </a:t>
            </a:r>
            <a:br>
              <a:rPr lang="en-GB" sz="8000" dirty="0">
                <a:solidFill>
                  <a:schemeClr val="bg1"/>
                </a:solidFill>
              </a:rPr>
            </a:br>
            <a:r>
              <a:rPr lang="en-GB" sz="8000" dirty="0">
                <a:solidFill>
                  <a:schemeClr val="bg1"/>
                </a:solidFill>
              </a:rPr>
              <a:t>CMP and </a:t>
            </a:r>
            <a:r>
              <a:rPr lang="en-GB" sz="8000" dirty="0" err="1">
                <a:solidFill>
                  <a:schemeClr val="bg1"/>
                </a:solidFill>
              </a:rPr>
              <a:t>AfEES</a:t>
            </a:r>
            <a:r>
              <a:rPr lang="en-GB" sz="8000" dirty="0">
                <a:solidFill>
                  <a:srgbClr val="FFCC02"/>
                </a:solidFill>
              </a:rPr>
              <a:t>.</a:t>
            </a:r>
            <a:endParaRPr lang="en-US" sz="8000" b="0" dirty="0">
              <a:solidFill>
                <a:srgbClr val="FFCC02"/>
              </a:solidFill>
            </a:endParaRPr>
          </a:p>
        </p:txBody>
      </p:sp>
      <p:sp>
        <p:nvSpPr>
          <p:cNvPr id="2" name="TextBox 1"/>
          <p:cNvSpPr txBox="1"/>
          <p:nvPr/>
        </p:nvSpPr>
        <p:spPr>
          <a:xfrm>
            <a:off x="1824275" y="12321005"/>
            <a:ext cx="10860962" cy="461665"/>
          </a:xfrm>
          <a:prstGeom prst="rect">
            <a:avLst/>
          </a:prstGeom>
          <a:noFill/>
        </p:spPr>
        <p:txBody>
          <a:bodyPr wrap="square">
            <a:spAutoFit/>
          </a:bodyPr>
          <a:lstStyle/>
          <a:p>
            <a:r>
              <a:rPr lang="en-GB" sz="2400" b="0" i="1" dirty="0">
                <a:solidFill>
                  <a:schemeClr val="bg1"/>
                </a:solidFill>
                <a:effectLst/>
                <a:latin typeface="Arial" panose="020B0604020202020204" pitchFamily="34" charset="0"/>
                <a:cs typeface="Arial" panose="020B0604020202020204" pitchFamily="34" charset="0"/>
              </a:rPr>
              <a:t>Photo: </a:t>
            </a:r>
            <a:r>
              <a:rPr lang="en-GB" sz="2400" b="0" i="1" dirty="0" err="1">
                <a:solidFill>
                  <a:schemeClr val="bg1"/>
                </a:solidFill>
                <a:effectLst/>
                <a:latin typeface="Arial" panose="020B0604020202020204" pitchFamily="34" charset="0"/>
                <a:cs typeface="Arial" panose="020B0604020202020204" pitchFamily="34" charset="0"/>
              </a:rPr>
              <a:t>Charldurand</a:t>
            </a:r>
            <a:r>
              <a:rPr lang="en-GB" sz="2400" b="0" i="1" dirty="0">
                <a:solidFill>
                  <a:schemeClr val="bg1"/>
                </a:solidFill>
                <a:effectLst/>
                <a:latin typeface="Arial" panose="020B0604020202020204" pitchFamily="34" charset="0"/>
                <a:cs typeface="Arial" panose="020B0604020202020204" pitchFamily="34" charset="0"/>
              </a:rPr>
              <a:t>, </a:t>
            </a:r>
            <a:r>
              <a:rPr lang="en-GB" sz="2400" b="0" i="1" dirty="0" err="1">
                <a:solidFill>
                  <a:schemeClr val="bg1"/>
                </a:solidFill>
                <a:effectLst/>
                <a:latin typeface="Arial" panose="020B0604020202020204" pitchFamily="34" charset="0"/>
                <a:cs typeface="Arial" panose="020B0604020202020204" pitchFamily="34" charset="0"/>
              </a:rPr>
              <a:t>Pexels</a:t>
            </a:r>
            <a:r>
              <a:rPr lang="en-GB" sz="2400" b="0" i="1" dirty="0">
                <a:solidFill>
                  <a:schemeClr val="bg1"/>
                </a:solidFill>
                <a:effectLst/>
                <a:latin typeface="Arial" panose="020B0604020202020204" pitchFamily="34" charset="0"/>
                <a:cs typeface="Arial" panose="020B0604020202020204" pitchFamily="34" charset="0"/>
              </a:rPr>
              <a:t>.</a:t>
            </a:r>
            <a:endParaRPr lang="en-US" sz="2400" i="1" dirty="0">
              <a:solidFill>
                <a:schemeClr val="bg1"/>
              </a:solidFill>
              <a:latin typeface="Arial" panose="020B0604020202020204" pitchFamily="34" charset="0"/>
              <a:cs typeface="Arial" panose="020B0604020202020204" pitchFamily="34" charset="0"/>
            </a:endParaRPr>
          </a:p>
        </p:txBody>
      </p:sp>
      <p:pic>
        <p:nvPicPr>
          <p:cNvPr id="6" name="Picture Placeholder 5" descr="A solar panels in a field&#10;&#10;AI-generated content may be incorrect."/>
          <p:cNvPicPr>
            <a:picLocks noGrp="1" noChangeAspect="1"/>
          </p:cNvPicPr>
          <p:nvPr>
            <p:ph type="pic" sz="quarter" idx="13"/>
          </p:nvPr>
        </p:nvPicPr>
        <p:blipFill>
          <a:blip r:embed="rId1" cstate="email"/>
          <a:srcRect/>
          <a:stretch>
            <a:fillRect/>
          </a:stretch>
        </p:blipFill>
        <p:spPr>
          <a:xfrm>
            <a:off x="13462713" y="0"/>
            <a:ext cx="10860962" cy="13716000"/>
          </a:xfrm>
        </p:spPr>
      </p:pic>
      <p:pic>
        <p:nvPicPr>
          <p:cNvPr id="45" name="Picture 44"/>
          <p:cNvPicPr>
            <a:picLocks noChangeAspect="1"/>
          </p:cNvPicPr>
          <p:nvPr/>
        </p:nvPicPr>
        <p:blipFill>
          <a:blip r:embed="rId2"/>
          <a:stretch>
            <a:fillRect/>
          </a:stretch>
        </p:blipFill>
        <p:spPr>
          <a:xfrm rot="988941">
            <a:off x="5432915" y="-4975738"/>
            <a:ext cx="24813132" cy="17541780"/>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2">
      <a:dk1>
        <a:srgbClr val="171616"/>
      </a:dk1>
      <a:lt1>
        <a:sysClr val="window" lastClr="FFFFFF"/>
      </a:lt1>
      <a:dk2>
        <a:srgbClr val="44546A"/>
      </a:dk2>
      <a:lt2>
        <a:srgbClr val="FF5C55"/>
      </a:lt2>
      <a:accent1>
        <a:srgbClr val="1A54EB"/>
      </a:accent1>
      <a:accent2>
        <a:srgbClr val="FFCC03"/>
      </a:accent2>
      <a:accent3>
        <a:srgbClr val="8F4099"/>
      </a:accent3>
      <a:accent4>
        <a:srgbClr val="18BAA8"/>
      </a:accent4>
      <a:accent5>
        <a:srgbClr val="404042"/>
      </a:accent5>
      <a:accent6>
        <a:srgbClr val="00125C"/>
      </a:accent6>
      <a:hlink>
        <a:srgbClr val="0563C1"/>
      </a:hlink>
      <a:folHlink>
        <a:srgbClr val="FF5C55"/>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DD36E4CF2EBEB4480D513B1F84EE30D" ma:contentTypeVersion="1" ma:contentTypeDescription="Create a new document." ma:contentTypeScope="" ma:versionID="8ae751978b53dd6c418a051ea2f1a419">
  <xsd:schema xmlns:xsd="http://www.w3.org/2001/XMLSchema" xmlns:xs="http://www.w3.org/2001/XMLSchema" xmlns:p="http://schemas.microsoft.com/office/2006/metadata/properties" xmlns:ns1="http://schemas.microsoft.com/sharepoint/v3" targetNamespace="http://schemas.microsoft.com/office/2006/metadata/properties" ma:root="true" ma:fieldsID="afc17e5ac64769f10734d223495594a5"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internalName="PublishingStartDate">
      <xsd:simpleType>
        <xsd:restriction base="dms:Unknown"/>
      </xsd:simpleType>
    </xsd:element>
    <xsd:element name="PublishingExpirationDate" ma:index="9" nillable="true" ma:displayName="Scheduling End Date" ma:description=""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53D0B4-8915-4284-84F2-AC9B4CCC68AB}">
  <ds:schemaRefs/>
</ds:datastoreItem>
</file>

<file path=customXml/itemProps2.xml><?xml version="1.0" encoding="utf-8"?>
<ds:datastoreItem xmlns:ds="http://schemas.openxmlformats.org/officeDocument/2006/customXml" ds:itemID="{096A1C7D-CC0E-4D63-B1D5-463DB847F4CB}">
  <ds:schemaRefs/>
</ds:datastoreItem>
</file>

<file path=customXml/itemProps3.xml><?xml version="1.0" encoding="utf-8"?>
<ds:datastoreItem xmlns:ds="http://schemas.openxmlformats.org/officeDocument/2006/customXml" ds:itemID="{EC257B7F-C80C-42E0-A77E-69B42380B441}">
  <ds:schemaRefs/>
</ds:datastoreItem>
</file>

<file path=docProps/app.xml><?xml version="1.0" encoding="utf-8"?>
<Properties xmlns="http://schemas.openxmlformats.org/officeDocument/2006/extended-properties" xmlns:vt="http://schemas.openxmlformats.org/officeDocument/2006/docPropsVTypes">
  <TotalTime>0</TotalTime>
  <Words>12823</Words>
  <Application>WPS Presentation</Application>
  <PresentationFormat>Custom</PresentationFormat>
  <Paragraphs>468</Paragraphs>
  <Slides>42</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42</vt:i4>
      </vt:variant>
    </vt:vector>
  </HeadingPairs>
  <TitlesOfParts>
    <vt:vector size="52" baseType="lpstr">
      <vt:lpstr>Arial</vt:lpstr>
      <vt:lpstr>SimSun</vt:lpstr>
      <vt:lpstr>Wingdings</vt:lpstr>
      <vt:lpstr>Noto Sans</vt:lpstr>
      <vt:lpstr>Yu Gothic UI</vt:lpstr>
      <vt:lpstr>Calibri</vt:lpstr>
      <vt:lpstr>Microsoft YaHei</vt:lpstr>
      <vt:lpstr>Arial Unicode MS</vt:lpstr>
      <vt:lpstr>Courier New</vt:lpstr>
      <vt:lpstr>Office Theme</vt:lpstr>
      <vt:lpstr>CEPA </vt:lpstr>
      <vt:lpstr>Africa’s energy paradox Rich resources, limited access.</vt:lpstr>
      <vt:lpstr>PowerPoint 演示文稿</vt:lpstr>
      <vt:lpstr>Despite this, Africa holds immense renewable energy potential</vt:lpstr>
      <vt:lpstr>Why now? What are the opportunities?</vt:lpstr>
      <vt:lpstr>The transformational opportunity for Africa’s energy future.</vt:lpstr>
      <vt:lpstr>CEPA supports a just and inclusive energy transition  </vt:lpstr>
      <vt:lpstr>Africa’s energy transition is also a global opportunity</vt:lpstr>
      <vt:lpstr>The expected benefits of AfSEM,  CMP and AfEES.</vt:lpstr>
      <vt:lpstr>PowerPoint 演示文稿</vt:lpstr>
      <vt:lpstr>The AfSEM African Single Electricity Market</vt:lpstr>
      <vt:lpstr>The CMP Continental Master Plan </vt:lpstr>
      <vt:lpstr>PowerPoint 演示文稿</vt:lpstr>
      <vt:lpstr>AfEES African Energy Efficiency Strategy</vt:lpstr>
      <vt:lpstr>CEPA  the cross-cutting support framework for Africa’s energy transition.</vt:lpstr>
      <vt:lpstr>CEPA The Continental Energy Programme in Africa </vt:lpstr>
      <vt:lpstr>Achievements of the AfSEM, CMP and AfEES.</vt:lpstr>
      <vt:lpstr>AfSEM  Key achievements</vt:lpstr>
      <vt:lpstr>What CEPA will deliver for AfSEM 2025-2028</vt:lpstr>
      <vt:lpstr>CMP  Key achievements</vt:lpstr>
      <vt:lpstr>What CEPA will deliver for CMP 2025-2028</vt:lpstr>
      <vt:lpstr>AfEES  Key achievements</vt:lpstr>
      <vt:lpstr>What CEPA will deliver for AfEES 2025-2028</vt:lpstr>
      <vt:lpstr>PowerPoint 演示文稿</vt:lpstr>
      <vt:lpstr>Alignment with global and continental goals </vt:lpstr>
      <vt:lpstr>Governance and Implementation.</vt:lpstr>
      <vt:lpstr>Key Institutions</vt:lpstr>
      <vt:lpstr>Implementation framework</vt:lpstr>
      <vt:lpstr>PowerPoint 演示文稿</vt:lpstr>
      <vt:lpstr>Implementation Roadmap</vt:lpstr>
      <vt:lpstr>Together for Africa’s Just Energy Future</vt:lpstr>
      <vt:lpstr>Key messages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Contact</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COELHO Catarina (COMM-EXT)</dc:creator>
  <cp:lastModifiedBy>Grace</cp:lastModifiedBy>
  <cp:revision>186</cp:revision>
  <dcterms:created xsi:type="dcterms:W3CDTF">2021-11-10T13:16:00Z</dcterms:created>
  <dcterms:modified xsi:type="dcterms:W3CDTF">2026-07-06T18:26:03Z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0x0101001DD36E4CF2EBEB4480D513B1F84EE30D</vt:lpwstr>
  </property>
  <property fmtid="{D5CDD505-2E9C-101B-9397-08002B2CF9AE}" pid="3" name="KSOProductBuildVer">
    <vt:lpwstr>1033-12.1.0.26880</vt:lpwstr>
  </property>
  <property fmtid="{D5CDD505-2E9C-101B-9397-08002B2CF9AE}" pid="4" name="ICV">
    <vt:lpwstr>38DEAE4D77A04B629967DCAAE45BCDD0_13</vt:lpwstr>
  </property>
</Properties>
</file>